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6" r:id="rId2"/>
    <p:sldId id="285" r:id="rId3"/>
    <p:sldId id="297" r:id="rId4"/>
    <p:sldId id="269" r:id="rId5"/>
    <p:sldId id="287" r:id="rId6"/>
    <p:sldId id="294" r:id="rId7"/>
    <p:sldId id="290" r:id="rId8"/>
    <p:sldId id="283" r:id="rId9"/>
    <p:sldId id="295" r:id="rId10"/>
    <p:sldId id="296" r:id="rId11"/>
    <p:sldId id="311" r:id="rId12"/>
    <p:sldId id="312" r:id="rId13"/>
    <p:sldId id="313" r:id="rId14"/>
    <p:sldId id="299" r:id="rId15"/>
    <p:sldId id="318" r:id="rId16"/>
    <p:sldId id="319" r:id="rId17"/>
    <p:sldId id="298" r:id="rId18"/>
    <p:sldId id="301" r:id="rId19"/>
    <p:sldId id="317" r:id="rId20"/>
    <p:sldId id="300" r:id="rId21"/>
    <p:sldId id="303"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9EC"/>
    <a:srgbClr val="5CD344"/>
    <a:srgbClr val="552C9F"/>
    <a:srgbClr val="000000"/>
    <a:srgbClr val="323232"/>
    <a:srgbClr val="5DD345"/>
    <a:srgbClr val="029DD7"/>
    <a:srgbClr val="595959"/>
    <a:srgbClr val="4B70FF"/>
    <a:srgbClr val="DA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388235-BA96-2D4F-BF01-A7DF5A5B79A8}" v="173" dt="2018-03-20T18:17:51.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64"/>
    <p:restoredTop sz="88125"/>
  </p:normalViewPr>
  <p:slideViewPr>
    <p:cSldViewPr snapToGrid="0" snapToObjects="1" showGuides="1">
      <p:cViewPr varScale="1">
        <p:scale>
          <a:sx n="86" d="100"/>
          <a:sy n="86" d="100"/>
        </p:scale>
        <p:origin x="232" y="6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urtis-Davidson" userId="10037FFE9360120D@LIVE.COM" providerId="AD" clId="Web-{C60C9A80-0DA8-41F8-84F4-2A0C83E48B9D}"/>
    <pc:docChg chg="delSld modSld">
      <pc:chgData name="Bill Curtis-Davidson" userId="10037FFE9360120D@LIVE.COM" providerId="AD" clId="Web-{C60C9A80-0DA8-41F8-84F4-2A0C83E48B9D}" dt="2018-03-21T04:42:14.883" v="3"/>
      <pc:docMkLst>
        <pc:docMk/>
      </pc:docMkLst>
      <pc:sldChg chg="del">
        <pc:chgData name="Bill Curtis-Davidson" userId="10037FFE9360120D@LIVE.COM" providerId="AD" clId="Web-{C60C9A80-0DA8-41F8-84F4-2A0C83E48B9D}" dt="2018-03-21T04:42:03.961" v="0"/>
        <pc:sldMkLst>
          <pc:docMk/>
          <pc:sldMk cId="122562615" sldId="314"/>
        </pc:sldMkLst>
      </pc:sldChg>
      <pc:sldChg chg="del">
        <pc:chgData name="Bill Curtis-Davidson" userId="10037FFE9360120D@LIVE.COM" providerId="AD" clId="Web-{C60C9A80-0DA8-41F8-84F4-2A0C83E48B9D}" dt="2018-03-21T04:42:08.852" v="1"/>
        <pc:sldMkLst>
          <pc:docMk/>
          <pc:sldMk cId="1891200314" sldId="316"/>
        </pc:sldMkLst>
      </pc:sldChg>
      <pc:sldChg chg="delSp">
        <pc:chgData name="Bill Curtis-Davidson" userId="10037FFE9360120D@LIVE.COM" providerId="AD" clId="Web-{C60C9A80-0DA8-41F8-84F4-2A0C83E48B9D}" dt="2018-03-21T04:42:11.368" v="2"/>
        <pc:sldMkLst>
          <pc:docMk/>
          <pc:sldMk cId="1692338624" sldId="318"/>
        </pc:sldMkLst>
        <pc:spChg chg="del">
          <ac:chgData name="Bill Curtis-Davidson" userId="10037FFE9360120D@LIVE.COM" providerId="AD" clId="Web-{C60C9A80-0DA8-41F8-84F4-2A0C83E48B9D}" dt="2018-03-21T04:42:11.368" v="2"/>
          <ac:spMkLst>
            <pc:docMk/>
            <pc:sldMk cId="1692338624" sldId="318"/>
            <ac:spMk id="43" creationId="{94179DEB-7FFB-E54D-85B1-991B4FABA33E}"/>
          </ac:spMkLst>
        </pc:spChg>
      </pc:sldChg>
      <pc:sldChg chg="delSp">
        <pc:chgData name="Bill Curtis-Davidson" userId="10037FFE9360120D@LIVE.COM" providerId="AD" clId="Web-{C60C9A80-0DA8-41F8-84F4-2A0C83E48B9D}" dt="2018-03-21T04:42:14.883" v="3"/>
        <pc:sldMkLst>
          <pc:docMk/>
          <pc:sldMk cId="1994737816" sldId="319"/>
        </pc:sldMkLst>
        <pc:spChg chg="del">
          <ac:chgData name="Bill Curtis-Davidson" userId="10037FFE9360120D@LIVE.COM" providerId="AD" clId="Web-{C60C9A80-0DA8-41F8-84F4-2A0C83E48B9D}" dt="2018-03-21T04:42:14.883" v="3"/>
          <ac:spMkLst>
            <pc:docMk/>
            <pc:sldMk cId="1994737816" sldId="319"/>
            <ac:spMk id="12" creationId="{F332E10E-2CC3-E544-A7E3-55C97E53CE84}"/>
          </ac:spMkLst>
        </pc:spChg>
      </pc:sldChg>
    </pc:docChg>
  </pc:docChgLst>
  <pc:docChgLst>
    <pc:chgData name="Bill Curtis-Davidson" userId="61b8ced2-98d3-4f5f-8b00-089c0e4fba37" providerId="ADAL" clId="{4AB264B4-1CFB-1146-916B-CD0025A7A7AA}"/>
    <pc:docChg chg="modSld">
      <pc:chgData name="Bill Curtis-Davidson" userId="61b8ced2-98d3-4f5f-8b00-089c0e4fba37" providerId="ADAL" clId="{4AB264B4-1CFB-1146-916B-CD0025A7A7AA}" dt="2018-03-21T12:46:34.984" v="1"/>
      <pc:docMkLst>
        <pc:docMk/>
      </pc:docMkLst>
      <pc:sldChg chg="modAnim">
        <pc:chgData name="Bill Curtis-Davidson" userId="61b8ced2-98d3-4f5f-8b00-089c0e4fba37" providerId="ADAL" clId="{4AB264B4-1CFB-1146-916B-CD0025A7A7AA}" dt="2018-03-21T12:46:34.984" v="1"/>
        <pc:sldMkLst>
          <pc:docMk/>
          <pc:sldMk cId="1692338624" sldId="31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image" Target="../media/image53.jpg"/><Relationship Id="rId5" Type="http://schemas.openxmlformats.org/officeDocument/2006/relationships/image" Target="../media/image57.jpg"/><Relationship Id="rId4" Type="http://schemas.openxmlformats.org/officeDocument/2006/relationships/image" Target="../media/image5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image" Target="../media/image53.jpg"/><Relationship Id="rId5" Type="http://schemas.openxmlformats.org/officeDocument/2006/relationships/image" Target="../media/image57.jpg"/><Relationship Id="rId4" Type="http://schemas.openxmlformats.org/officeDocument/2006/relationships/image" Target="../media/image56.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C87DA-E2D2-F743-A3D5-EECDBA1ACF0A}" type="doc">
      <dgm:prSet loTypeId="urn:microsoft.com/office/officeart/2005/8/layout/hProcess10" loCatId="process" qsTypeId="urn:microsoft.com/office/officeart/2005/8/quickstyle/simple1" qsCatId="simple" csTypeId="urn:microsoft.com/office/officeart/2005/8/colors/colorful4" csCatId="colorful" phldr="1"/>
      <dgm:spPr/>
      <dgm:t>
        <a:bodyPr/>
        <a:lstStyle/>
        <a:p>
          <a:endParaRPr lang="en-US"/>
        </a:p>
      </dgm:t>
    </dgm:pt>
    <dgm:pt modelId="{FCFEEEDF-4FE8-8C46-A424-6EEA9EC75391}">
      <dgm:prSet phldrT="[Text]" custT="1"/>
      <dgm:spPr/>
      <dgm:t>
        <a:bodyPr/>
        <a:lstStyle/>
        <a:p>
          <a:pPr algn="ctr">
            <a:lnSpc>
              <a:spcPct val="85000"/>
            </a:lnSpc>
            <a:spcAft>
              <a:spcPts val="600"/>
            </a:spcAft>
          </a:pPr>
          <a:r>
            <a:rPr lang="en-US" sz="1800" b="1" dirty="0"/>
            <a:t>Requirements</a:t>
          </a:r>
        </a:p>
      </dgm:t>
    </dgm:pt>
    <dgm:pt modelId="{5FC88CF8-9D76-B345-B207-A749964E4E0B}" type="parTrans" cxnId="{D4145D24-2EC0-F944-AD8C-748F3835807B}">
      <dgm:prSet/>
      <dgm:spPr/>
      <dgm:t>
        <a:bodyPr/>
        <a:lstStyle/>
        <a:p>
          <a:endParaRPr lang="en-US"/>
        </a:p>
      </dgm:t>
    </dgm:pt>
    <dgm:pt modelId="{E93E5D35-B119-334D-A6D5-AF579A62CFAF}" type="sibTrans" cxnId="{D4145D24-2EC0-F944-AD8C-748F3835807B}">
      <dgm:prSet/>
      <dgm:spPr/>
      <dgm:t>
        <a:bodyPr/>
        <a:lstStyle/>
        <a:p>
          <a:endParaRPr lang="en-US" dirty="0"/>
        </a:p>
      </dgm:t>
    </dgm:pt>
    <dgm:pt modelId="{9494147F-3F46-AA4F-AB71-D70E940D28A2}">
      <dgm:prSet phldrT="[Text]" custT="1"/>
      <dgm:spPr/>
      <dgm:t>
        <a:bodyPr/>
        <a:lstStyle/>
        <a:p>
          <a:pPr algn="l">
            <a:lnSpc>
              <a:spcPct val="85000"/>
            </a:lnSpc>
            <a:spcAft>
              <a:spcPts val="600"/>
            </a:spcAft>
          </a:pPr>
          <a:r>
            <a:rPr lang="en-US" sz="1600" dirty="0"/>
            <a:t>Include Accessibility</a:t>
          </a:r>
        </a:p>
      </dgm:t>
    </dgm:pt>
    <dgm:pt modelId="{3DDB6726-AFD5-C140-A250-127415503439}" type="parTrans" cxnId="{46257537-FAAE-6E45-8084-AF3DCC268A4B}">
      <dgm:prSet/>
      <dgm:spPr/>
      <dgm:t>
        <a:bodyPr/>
        <a:lstStyle/>
        <a:p>
          <a:endParaRPr lang="en-US"/>
        </a:p>
      </dgm:t>
    </dgm:pt>
    <dgm:pt modelId="{006BEB28-65F0-B748-AD01-741340379C3F}" type="sibTrans" cxnId="{46257537-FAAE-6E45-8084-AF3DCC268A4B}">
      <dgm:prSet/>
      <dgm:spPr/>
      <dgm:t>
        <a:bodyPr/>
        <a:lstStyle/>
        <a:p>
          <a:endParaRPr lang="en-US"/>
        </a:p>
      </dgm:t>
    </dgm:pt>
    <dgm:pt modelId="{C912ADBB-7E52-2D48-8AB1-7A88FE1CD3CA}">
      <dgm:prSet phldrT="[Text]" custT="1"/>
      <dgm:spPr/>
      <dgm:t>
        <a:bodyPr/>
        <a:lstStyle/>
        <a:p>
          <a:pPr algn="l">
            <a:lnSpc>
              <a:spcPct val="85000"/>
            </a:lnSpc>
            <a:spcAft>
              <a:spcPts val="600"/>
            </a:spcAft>
          </a:pPr>
          <a:r>
            <a:rPr lang="en-US" sz="1600" dirty="0"/>
            <a:t>Checklists for hardware and software</a:t>
          </a:r>
        </a:p>
      </dgm:t>
    </dgm:pt>
    <dgm:pt modelId="{D9D23F24-2773-0E4E-909F-9A058039C526}" type="parTrans" cxnId="{F652E800-68CE-1D47-9A5D-297985C62522}">
      <dgm:prSet/>
      <dgm:spPr/>
      <dgm:t>
        <a:bodyPr/>
        <a:lstStyle/>
        <a:p>
          <a:endParaRPr lang="en-US"/>
        </a:p>
      </dgm:t>
    </dgm:pt>
    <dgm:pt modelId="{4349D992-B8EB-2A46-BABD-0CD4FC138F0F}" type="sibTrans" cxnId="{F652E800-68CE-1D47-9A5D-297985C62522}">
      <dgm:prSet/>
      <dgm:spPr/>
      <dgm:t>
        <a:bodyPr/>
        <a:lstStyle/>
        <a:p>
          <a:endParaRPr lang="en-US"/>
        </a:p>
      </dgm:t>
    </dgm:pt>
    <dgm:pt modelId="{D93077BA-87D4-204D-B1EC-C3B124C84103}">
      <dgm:prSet phldrT="[Text]" custT="1"/>
      <dgm:spPr/>
      <dgm:t>
        <a:bodyPr/>
        <a:lstStyle/>
        <a:p>
          <a:pPr algn="ctr">
            <a:lnSpc>
              <a:spcPct val="85000"/>
            </a:lnSpc>
            <a:spcAft>
              <a:spcPts val="600"/>
            </a:spcAft>
          </a:pPr>
          <a:r>
            <a:rPr lang="en-US" sz="1800" b="1" dirty="0"/>
            <a:t>Design</a:t>
          </a:r>
          <a:endParaRPr lang="en-US" sz="1600" b="1" dirty="0"/>
        </a:p>
      </dgm:t>
    </dgm:pt>
    <dgm:pt modelId="{5071464C-32B5-9F4E-B0E3-516E8383EB08}" type="parTrans" cxnId="{A990D358-9199-A641-B412-B56B9165F615}">
      <dgm:prSet/>
      <dgm:spPr/>
      <dgm:t>
        <a:bodyPr/>
        <a:lstStyle/>
        <a:p>
          <a:endParaRPr lang="en-US"/>
        </a:p>
      </dgm:t>
    </dgm:pt>
    <dgm:pt modelId="{04BFE1DE-C80A-7B48-BB21-7108A7DAB86C}" type="sibTrans" cxnId="{A990D358-9199-A641-B412-B56B9165F615}">
      <dgm:prSet/>
      <dgm:spPr/>
      <dgm:t>
        <a:bodyPr/>
        <a:lstStyle/>
        <a:p>
          <a:endParaRPr lang="en-US" dirty="0"/>
        </a:p>
      </dgm:t>
    </dgm:pt>
    <dgm:pt modelId="{16FA1966-44D8-7B48-BE27-13ACDF099AE3}">
      <dgm:prSet phldrT="[Text]" custT="1"/>
      <dgm:spPr/>
      <dgm:t>
        <a:bodyPr/>
        <a:lstStyle/>
        <a:p>
          <a:pPr algn="l">
            <a:lnSpc>
              <a:spcPct val="85000"/>
            </a:lnSpc>
            <a:spcAft>
              <a:spcPts val="300"/>
            </a:spcAft>
          </a:pPr>
          <a:r>
            <a:rPr lang="en-US" sz="1600" dirty="0"/>
            <a:t>Style Guide</a:t>
          </a:r>
        </a:p>
      </dgm:t>
    </dgm:pt>
    <dgm:pt modelId="{75F86092-BE6E-A64D-B81C-5F42996D5260}" type="parTrans" cxnId="{797C9C7C-325B-394D-88B6-F96136C5FC23}">
      <dgm:prSet/>
      <dgm:spPr/>
      <dgm:t>
        <a:bodyPr/>
        <a:lstStyle/>
        <a:p>
          <a:endParaRPr lang="en-US"/>
        </a:p>
      </dgm:t>
    </dgm:pt>
    <dgm:pt modelId="{F2D1B47F-EBA4-3C47-85CB-12896F40DD15}" type="sibTrans" cxnId="{797C9C7C-325B-394D-88B6-F96136C5FC23}">
      <dgm:prSet/>
      <dgm:spPr/>
      <dgm:t>
        <a:bodyPr/>
        <a:lstStyle/>
        <a:p>
          <a:endParaRPr lang="en-US"/>
        </a:p>
      </dgm:t>
    </dgm:pt>
    <dgm:pt modelId="{32A3F925-BE57-1340-ADB3-55E6DC5EF463}">
      <dgm:prSet phldrT="[Text]" custT="1"/>
      <dgm:spPr/>
      <dgm:t>
        <a:bodyPr/>
        <a:lstStyle/>
        <a:p>
          <a:pPr algn="l">
            <a:lnSpc>
              <a:spcPct val="85000"/>
            </a:lnSpc>
            <a:spcAft>
              <a:spcPts val="300"/>
            </a:spcAft>
          </a:pPr>
          <a:r>
            <a:rPr lang="en-US" sz="1600" dirty="0"/>
            <a:t>Consult PWDs</a:t>
          </a:r>
        </a:p>
      </dgm:t>
    </dgm:pt>
    <dgm:pt modelId="{37B0B87F-B64A-714B-A4C1-6183F3887BDE}" type="parTrans" cxnId="{1A2F404C-10DD-8F45-8487-99EC45BDD692}">
      <dgm:prSet/>
      <dgm:spPr/>
      <dgm:t>
        <a:bodyPr/>
        <a:lstStyle/>
        <a:p>
          <a:endParaRPr lang="en-US"/>
        </a:p>
      </dgm:t>
    </dgm:pt>
    <dgm:pt modelId="{CB398DA0-8934-6F48-986F-0556B39F878C}" type="sibTrans" cxnId="{1A2F404C-10DD-8F45-8487-99EC45BDD692}">
      <dgm:prSet/>
      <dgm:spPr/>
      <dgm:t>
        <a:bodyPr/>
        <a:lstStyle/>
        <a:p>
          <a:endParaRPr lang="en-US"/>
        </a:p>
      </dgm:t>
    </dgm:pt>
    <dgm:pt modelId="{13D8AD39-E108-4143-9947-C1B71A0F9B4D}">
      <dgm:prSet phldrT="[Text]" custT="1"/>
      <dgm:spPr/>
      <dgm:t>
        <a:bodyPr/>
        <a:lstStyle/>
        <a:p>
          <a:pPr algn="ctr">
            <a:lnSpc>
              <a:spcPct val="85000"/>
            </a:lnSpc>
            <a:spcAft>
              <a:spcPts val="500"/>
            </a:spcAft>
          </a:pPr>
          <a:r>
            <a:rPr lang="en-US" sz="1800" b="1" dirty="0"/>
            <a:t>Development</a:t>
          </a:r>
          <a:endParaRPr lang="en-US" sz="1600" b="1" dirty="0"/>
        </a:p>
      </dgm:t>
    </dgm:pt>
    <dgm:pt modelId="{837B4B59-EA8A-644B-A58E-80832B40FF14}" type="parTrans" cxnId="{D65014F5-4047-7B4C-9FF9-3FF09438216E}">
      <dgm:prSet/>
      <dgm:spPr/>
      <dgm:t>
        <a:bodyPr/>
        <a:lstStyle/>
        <a:p>
          <a:endParaRPr lang="en-US"/>
        </a:p>
      </dgm:t>
    </dgm:pt>
    <dgm:pt modelId="{EFF493C7-66D0-534F-98A6-B9BE08F500C8}" type="sibTrans" cxnId="{D65014F5-4047-7B4C-9FF9-3FF09438216E}">
      <dgm:prSet/>
      <dgm:spPr/>
      <dgm:t>
        <a:bodyPr/>
        <a:lstStyle/>
        <a:p>
          <a:endParaRPr lang="en-US" dirty="0"/>
        </a:p>
      </dgm:t>
    </dgm:pt>
    <dgm:pt modelId="{E58A15B7-DCD0-974B-B0A3-6A5ACB2B5F2C}">
      <dgm:prSet phldrT="[Text]" custT="1"/>
      <dgm:spPr/>
      <dgm:t>
        <a:bodyPr/>
        <a:lstStyle/>
        <a:p>
          <a:pPr algn="l">
            <a:lnSpc>
              <a:spcPct val="85000"/>
            </a:lnSpc>
            <a:spcAft>
              <a:spcPts val="500"/>
            </a:spcAft>
          </a:pPr>
          <a:r>
            <a:rPr lang="en-US" sz="1600" dirty="0"/>
            <a:t>Follow Best Practices </a:t>
          </a:r>
        </a:p>
      </dgm:t>
    </dgm:pt>
    <dgm:pt modelId="{33A06D6A-3AC1-FA48-8430-96E0EF73C565}" type="parTrans" cxnId="{B7F5B2AE-95F0-984B-94A8-A3C3EB934AF0}">
      <dgm:prSet/>
      <dgm:spPr/>
      <dgm:t>
        <a:bodyPr/>
        <a:lstStyle/>
        <a:p>
          <a:endParaRPr lang="en-US"/>
        </a:p>
      </dgm:t>
    </dgm:pt>
    <dgm:pt modelId="{49DD134F-A902-F843-8401-FB4F5ECA89B7}" type="sibTrans" cxnId="{B7F5B2AE-95F0-984B-94A8-A3C3EB934AF0}">
      <dgm:prSet/>
      <dgm:spPr/>
      <dgm:t>
        <a:bodyPr/>
        <a:lstStyle/>
        <a:p>
          <a:endParaRPr lang="en-US"/>
        </a:p>
      </dgm:t>
    </dgm:pt>
    <dgm:pt modelId="{1A4B816B-0DC4-E443-BB78-A34F43BEE0B5}">
      <dgm:prSet phldrT="[Text]" custT="1"/>
      <dgm:spPr/>
      <dgm:t>
        <a:bodyPr/>
        <a:lstStyle/>
        <a:p>
          <a:pPr algn="ctr">
            <a:lnSpc>
              <a:spcPct val="85000"/>
            </a:lnSpc>
            <a:spcAft>
              <a:spcPts val="600"/>
            </a:spcAft>
          </a:pPr>
          <a:r>
            <a:rPr lang="en-US" sz="1800" b="1" dirty="0"/>
            <a:t>QA/Testing</a:t>
          </a:r>
        </a:p>
      </dgm:t>
    </dgm:pt>
    <dgm:pt modelId="{B044E7A1-7271-DA48-B426-EEB7BDBBA60C}" type="parTrans" cxnId="{BAACA03B-A365-1544-8D52-B7ADCFB62E03}">
      <dgm:prSet/>
      <dgm:spPr/>
      <dgm:t>
        <a:bodyPr/>
        <a:lstStyle/>
        <a:p>
          <a:endParaRPr lang="en-US"/>
        </a:p>
      </dgm:t>
    </dgm:pt>
    <dgm:pt modelId="{1AA9B40C-3E31-3745-BD03-2B65E3EB9A6A}" type="sibTrans" cxnId="{BAACA03B-A365-1544-8D52-B7ADCFB62E03}">
      <dgm:prSet/>
      <dgm:spPr/>
      <dgm:t>
        <a:bodyPr/>
        <a:lstStyle/>
        <a:p>
          <a:endParaRPr lang="en-US" dirty="0"/>
        </a:p>
      </dgm:t>
    </dgm:pt>
    <dgm:pt modelId="{AEB60B37-7B82-6D47-9934-A5B33CAA7EA1}">
      <dgm:prSet phldrT="[Text]" custT="1"/>
      <dgm:spPr/>
      <dgm:t>
        <a:bodyPr/>
        <a:lstStyle/>
        <a:p>
          <a:pPr algn="ctr">
            <a:lnSpc>
              <a:spcPct val="85000"/>
            </a:lnSpc>
            <a:spcAft>
              <a:spcPts val="600"/>
            </a:spcAft>
          </a:pPr>
          <a:r>
            <a:rPr lang="en-US" sz="1800" b="1" dirty="0"/>
            <a:t>Release</a:t>
          </a:r>
          <a:endParaRPr lang="en-US" sz="1600" b="1" dirty="0"/>
        </a:p>
      </dgm:t>
    </dgm:pt>
    <dgm:pt modelId="{2E40F9A6-4284-0A4E-83FE-71F147540572}" type="parTrans" cxnId="{9FA222E5-48A5-0043-A2A4-4E126EB62296}">
      <dgm:prSet/>
      <dgm:spPr/>
      <dgm:t>
        <a:bodyPr/>
        <a:lstStyle/>
        <a:p>
          <a:endParaRPr lang="en-US"/>
        </a:p>
      </dgm:t>
    </dgm:pt>
    <dgm:pt modelId="{03EFCE42-3FD3-1447-95FB-28CB7980E667}" type="sibTrans" cxnId="{9FA222E5-48A5-0043-A2A4-4E126EB62296}">
      <dgm:prSet/>
      <dgm:spPr/>
      <dgm:t>
        <a:bodyPr/>
        <a:lstStyle/>
        <a:p>
          <a:endParaRPr lang="en-US"/>
        </a:p>
      </dgm:t>
    </dgm:pt>
    <dgm:pt modelId="{093147B8-4B43-9A42-8369-68C7D983014B}">
      <dgm:prSet phldrT="[Text]" custT="1"/>
      <dgm:spPr/>
      <dgm:t>
        <a:bodyPr/>
        <a:lstStyle/>
        <a:p>
          <a:pPr algn="l">
            <a:lnSpc>
              <a:spcPct val="85000"/>
            </a:lnSpc>
            <a:spcAft>
              <a:spcPts val="600"/>
            </a:spcAft>
          </a:pPr>
          <a:r>
            <a:rPr lang="en-US" sz="1600" dirty="0"/>
            <a:t>Accessibility Tests by Need</a:t>
          </a:r>
        </a:p>
      </dgm:t>
    </dgm:pt>
    <dgm:pt modelId="{14885BE4-F08F-5343-9F49-1D79004BE58A}" type="parTrans" cxnId="{2F4D5F4D-30B0-DE45-B4B5-8ADB4C573722}">
      <dgm:prSet/>
      <dgm:spPr/>
      <dgm:t>
        <a:bodyPr/>
        <a:lstStyle/>
        <a:p>
          <a:endParaRPr lang="en-US"/>
        </a:p>
      </dgm:t>
    </dgm:pt>
    <dgm:pt modelId="{937F5028-87F0-2A46-8732-6377F41D476B}" type="sibTrans" cxnId="{2F4D5F4D-30B0-DE45-B4B5-8ADB4C573722}">
      <dgm:prSet/>
      <dgm:spPr/>
      <dgm:t>
        <a:bodyPr/>
        <a:lstStyle/>
        <a:p>
          <a:endParaRPr lang="en-US"/>
        </a:p>
      </dgm:t>
    </dgm:pt>
    <dgm:pt modelId="{FED51CB9-48AF-3A40-9521-88159E55E043}">
      <dgm:prSet phldrT="[Text]" custT="1"/>
      <dgm:spPr/>
      <dgm:t>
        <a:bodyPr/>
        <a:lstStyle/>
        <a:p>
          <a:pPr algn="l">
            <a:lnSpc>
              <a:spcPct val="85000"/>
            </a:lnSpc>
            <a:spcAft>
              <a:spcPts val="600"/>
            </a:spcAft>
          </a:pPr>
          <a:r>
            <a:rPr lang="en-US" sz="1600" dirty="0"/>
            <a:t>Features Doc</a:t>
          </a:r>
        </a:p>
      </dgm:t>
    </dgm:pt>
    <dgm:pt modelId="{3594DA30-0173-5A4E-B185-DC7C37EC1774}" type="parTrans" cxnId="{95CC03CC-1D54-6C49-A9EB-3EBAB7D8B69C}">
      <dgm:prSet/>
      <dgm:spPr/>
      <dgm:t>
        <a:bodyPr/>
        <a:lstStyle/>
        <a:p>
          <a:endParaRPr lang="en-US"/>
        </a:p>
      </dgm:t>
    </dgm:pt>
    <dgm:pt modelId="{C268FD32-88C9-594B-9E96-1FBBE5B52475}" type="sibTrans" cxnId="{95CC03CC-1D54-6C49-A9EB-3EBAB7D8B69C}">
      <dgm:prSet/>
      <dgm:spPr/>
      <dgm:t>
        <a:bodyPr/>
        <a:lstStyle/>
        <a:p>
          <a:endParaRPr lang="en-US"/>
        </a:p>
      </dgm:t>
    </dgm:pt>
    <dgm:pt modelId="{01D7E068-6DC8-6A4C-834F-D4F19454F395}">
      <dgm:prSet phldrT="[Text]" custT="1"/>
      <dgm:spPr/>
      <dgm:t>
        <a:bodyPr/>
        <a:lstStyle/>
        <a:p>
          <a:pPr algn="l">
            <a:lnSpc>
              <a:spcPct val="85000"/>
            </a:lnSpc>
            <a:spcAft>
              <a:spcPts val="600"/>
            </a:spcAft>
          </a:pPr>
          <a:r>
            <a:rPr lang="en-US" sz="1600" dirty="0"/>
            <a:t>Accessible Support</a:t>
          </a:r>
        </a:p>
      </dgm:t>
    </dgm:pt>
    <dgm:pt modelId="{BFFA75F1-560D-6049-B427-2AA2B0245AB1}" type="parTrans" cxnId="{BEE7393B-C603-CC47-BB82-0C0C782490A7}">
      <dgm:prSet/>
      <dgm:spPr/>
      <dgm:t>
        <a:bodyPr/>
        <a:lstStyle/>
        <a:p>
          <a:endParaRPr lang="en-US"/>
        </a:p>
      </dgm:t>
    </dgm:pt>
    <dgm:pt modelId="{C17337CE-A747-9A41-94A0-C8FEA66744F6}" type="sibTrans" cxnId="{BEE7393B-C603-CC47-BB82-0C0C782490A7}">
      <dgm:prSet/>
      <dgm:spPr/>
      <dgm:t>
        <a:bodyPr/>
        <a:lstStyle/>
        <a:p>
          <a:endParaRPr lang="en-US"/>
        </a:p>
      </dgm:t>
    </dgm:pt>
    <dgm:pt modelId="{A4FACC7D-2F02-914F-8274-C990554E6960}">
      <dgm:prSet phldrT="[Text]" custT="1"/>
      <dgm:spPr/>
      <dgm:t>
        <a:bodyPr/>
        <a:lstStyle/>
        <a:p>
          <a:pPr algn="l">
            <a:lnSpc>
              <a:spcPct val="85000"/>
            </a:lnSpc>
            <a:spcAft>
              <a:spcPts val="300"/>
            </a:spcAft>
          </a:pPr>
          <a:r>
            <a:rPr lang="en-US" sz="1600" dirty="0"/>
            <a:t>Design Comps</a:t>
          </a:r>
        </a:p>
      </dgm:t>
    </dgm:pt>
    <dgm:pt modelId="{AE3A34AF-A571-884B-A768-5D813B628D36}" type="parTrans" cxnId="{EBCE4294-7F12-584F-8BEE-4D6B8F5CFB9C}">
      <dgm:prSet/>
      <dgm:spPr/>
      <dgm:t>
        <a:bodyPr/>
        <a:lstStyle/>
        <a:p>
          <a:endParaRPr lang="en-US"/>
        </a:p>
      </dgm:t>
    </dgm:pt>
    <dgm:pt modelId="{95C05A34-7B5E-0442-A440-69ED39392CBE}" type="sibTrans" cxnId="{EBCE4294-7F12-584F-8BEE-4D6B8F5CFB9C}">
      <dgm:prSet/>
      <dgm:spPr/>
      <dgm:t>
        <a:bodyPr/>
        <a:lstStyle/>
        <a:p>
          <a:endParaRPr lang="en-US"/>
        </a:p>
      </dgm:t>
    </dgm:pt>
    <dgm:pt modelId="{3AA2A58F-53D2-984A-ABE7-AE9F8D22D103}">
      <dgm:prSet phldrT="[Text]" custT="1"/>
      <dgm:spPr/>
      <dgm:t>
        <a:bodyPr/>
        <a:lstStyle/>
        <a:p>
          <a:pPr algn="l">
            <a:lnSpc>
              <a:spcPct val="85000"/>
            </a:lnSpc>
            <a:spcAft>
              <a:spcPts val="500"/>
            </a:spcAft>
          </a:pPr>
          <a:r>
            <a:rPr lang="en-US" sz="1600" dirty="0"/>
            <a:t>Test Prototypes and Access Features</a:t>
          </a:r>
        </a:p>
      </dgm:t>
    </dgm:pt>
    <dgm:pt modelId="{94BCE39C-ED4B-AF4C-9F6C-76D6F5C8D2D3}" type="parTrans" cxnId="{773C41AA-8046-2044-B96C-36458D22C674}">
      <dgm:prSet/>
      <dgm:spPr/>
      <dgm:t>
        <a:bodyPr/>
        <a:lstStyle/>
        <a:p>
          <a:endParaRPr lang="en-US"/>
        </a:p>
      </dgm:t>
    </dgm:pt>
    <dgm:pt modelId="{2DC3AC44-8B89-644D-872B-B3C2DC62BADD}" type="sibTrans" cxnId="{773C41AA-8046-2044-B96C-36458D22C674}">
      <dgm:prSet/>
      <dgm:spPr/>
      <dgm:t>
        <a:bodyPr/>
        <a:lstStyle/>
        <a:p>
          <a:endParaRPr lang="en-US"/>
        </a:p>
      </dgm:t>
    </dgm:pt>
    <dgm:pt modelId="{A4638295-A485-474A-B186-C5FE36D5A7E5}">
      <dgm:prSet phldrT="[Text]" custT="1"/>
      <dgm:spPr/>
      <dgm:t>
        <a:bodyPr/>
        <a:lstStyle/>
        <a:p>
          <a:pPr algn="l">
            <a:lnSpc>
              <a:spcPct val="85000"/>
            </a:lnSpc>
            <a:spcAft>
              <a:spcPts val="600"/>
            </a:spcAft>
          </a:pPr>
          <a:r>
            <a:rPr lang="en-US" sz="1600" dirty="0"/>
            <a:t>Use Case Tests w/ PWDs</a:t>
          </a:r>
        </a:p>
      </dgm:t>
    </dgm:pt>
    <dgm:pt modelId="{ADF96AFB-B07E-0741-B34A-9400B1DD31A4}" type="parTrans" cxnId="{0F6B4DC5-EE02-E54B-A6A8-58A36B4A1D36}">
      <dgm:prSet/>
      <dgm:spPr/>
      <dgm:t>
        <a:bodyPr/>
        <a:lstStyle/>
        <a:p>
          <a:endParaRPr lang="en-US"/>
        </a:p>
      </dgm:t>
    </dgm:pt>
    <dgm:pt modelId="{3E44BCE8-8064-2A42-85BF-1A3F64788F1C}" type="sibTrans" cxnId="{0F6B4DC5-EE02-E54B-A6A8-58A36B4A1D36}">
      <dgm:prSet/>
      <dgm:spPr/>
      <dgm:t>
        <a:bodyPr/>
        <a:lstStyle/>
        <a:p>
          <a:endParaRPr lang="en-US"/>
        </a:p>
      </dgm:t>
    </dgm:pt>
    <dgm:pt modelId="{E0817CA7-B47F-7A4C-93B8-2AD4275923AD}">
      <dgm:prSet phldrT="[Text]" custT="1"/>
      <dgm:spPr/>
      <dgm:t>
        <a:bodyPr/>
        <a:lstStyle/>
        <a:p>
          <a:pPr algn="l">
            <a:lnSpc>
              <a:spcPct val="85000"/>
            </a:lnSpc>
            <a:spcAft>
              <a:spcPts val="300"/>
            </a:spcAft>
          </a:pPr>
          <a:r>
            <a:rPr lang="en-US" sz="1600" dirty="0"/>
            <a:t>Speech Scripts</a:t>
          </a:r>
        </a:p>
      </dgm:t>
    </dgm:pt>
    <dgm:pt modelId="{76CCAFEE-6406-374A-BD80-20EA42B10BCC}" type="parTrans" cxnId="{5621828E-3608-7C4A-94BF-F5F0978324C8}">
      <dgm:prSet/>
      <dgm:spPr/>
      <dgm:t>
        <a:bodyPr/>
        <a:lstStyle/>
        <a:p>
          <a:endParaRPr lang="en-US"/>
        </a:p>
      </dgm:t>
    </dgm:pt>
    <dgm:pt modelId="{BBF6089E-F29B-1945-AF25-0371F3B390DE}" type="sibTrans" cxnId="{5621828E-3608-7C4A-94BF-F5F0978324C8}">
      <dgm:prSet/>
      <dgm:spPr/>
      <dgm:t>
        <a:bodyPr/>
        <a:lstStyle/>
        <a:p>
          <a:endParaRPr lang="en-US"/>
        </a:p>
      </dgm:t>
    </dgm:pt>
    <dgm:pt modelId="{CE8773DA-1EA7-614F-A223-36B7A8005B55}">
      <dgm:prSet phldrT="[Text]" custT="1"/>
      <dgm:spPr/>
      <dgm:t>
        <a:bodyPr/>
        <a:lstStyle/>
        <a:p>
          <a:pPr algn="l">
            <a:lnSpc>
              <a:spcPct val="85000"/>
            </a:lnSpc>
            <a:spcAft>
              <a:spcPts val="600"/>
            </a:spcAft>
          </a:pPr>
          <a:r>
            <a:rPr lang="en-US" sz="1600" dirty="0"/>
            <a:t>Pre-Flight Comm</a:t>
          </a:r>
        </a:p>
      </dgm:t>
    </dgm:pt>
    <dgm:pt modelId="{E6FA1CA5-A8C7-1B4D-BC31-A8367309EC49}" type="parTrans" cxnId="{FED48F4E-7285-E94D-A4D0-BA3E7A72A1B8}">
      <dgm:prSet/>
      <dgm:spPr/>
      <dgm:t>
        <a:bodyPr/>
        <a:lstStyle/>
        <a:p>
          <a:endParaRPr lang="en-US"/>
        </a:p>
      </dgm:t>
    </dgm:pt>
    <dgm:pt modelId="{EED4653B-52E0-864E-B05E-A09E7DAB7248}" type="sibTrans" cxnId="{FED48F4E-7285-E94D-A4D0-BA3E7A72A1B8}">
      <dgm:prSet/>
      <dgm:spPr/>
      <dgm:t>
        <a:bodyPr/>
        <a:lstStyle/>
        <a:p>
          <a:endParaRPr lang="en-US"/>
        </a:p>
      </dgm:t>
    </dgm:pt>
    <dgm:pt modelId="{A6EDC62B-3BAD-3944-840B-FFD159FEE5E8}" type="pres">
      <dgm:prSet presAssocID="{812C87DA-E2D2-F743-A3D5-EECDBA1ACF0A}" presName="Name0" presStyleCnt="0">
        <dgm:presLayoutVars>
          <dgm:dir/>
          <dgm:resizeHandles val="exact"/>
        </dgm:presLayoutVars>
      </dgm:prSet>
      <dgm:spPr/>
    </dgm:pt>
    <dgm:pt modelId="{4DA73EFF-0E96-4845-8319-A991D4A209C9}" type="pres">
      <dgm:prSet presAssocID="{FCFEEEDF-4FE8-8C46-A424-6EEA9EC75391}" presName="composite" presStyleCnt="0"/>
      <dgm:spPr/>
    </dgm:pt>
    <dgm:pt modelId="{C724B6E6-5C74-8243-BB67-EE97734CD9E8}" type="pres">
      <dgm:prSet presAssocID="{FCFEEEDF-4FE8-8C46-A424-6EEA9EC75391}" presName="imagSh" presStyleLbl="bgImgPlace1" presStyleIdx="0" presStyleCnt="5"/>
      <dgm:spPr>
        <a:blipFill dpi="0" rotWithShape="1">
          <a:blip xmlns:r="http://schemas.openxmlformats.org/officeDocument/2006/relationships" r:embed="rId1">
            <a:extLst>
              <a:ext uri="{28A0092B-C50C-407E-A947-70E740481C1C}">
                <a14:useLocalDpi xmlns:a14="http://schemas.microsoft.com/office/drawing/2010/main"/>
              </a:ext>
            </a:extLst>
          </a:blip>
          <a:srcRect/>
          <a:stretch>
            <a:fillRect l="-9682" t="-6040" r="-12310" b="-15952"/>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Checklist for accessibility requirements"/>
        </a:ext>
      </dgm:extLst>
    </dgm:pt>
    <dgm:pt modelId="{7972C52C-0584-4A4D-9093-690BF73209FC}" type="pres">
      <dgm:prSet presAssocID="{FCFEEEDF-4FE8-8C46-A424-6EEA9EC75391}" presName="txNode" presStyleLbl="node1" presStyleIdx="0" presStyleCnt="5" custScaleX="121669" custScaleY="104992">
        <dgm:presLayoutVars>
          <dgm:bulletEnabled val="1"/>
        </dgm:presLayoutVars>
      </dgm:prSet>
      <dgm:spPr/>
    </dgm:pt>
    <dgm:pt modelId="{6A1AF5B7-342C-2E45-A8EF-EFED5C55F37C}" type="pres">
      <dgm:prSet presAssocID="{E93E5D35-B119-334D-A6D5-AF579A62CFAF}" presName="sibTrans" presStyleLbl="sibTrans2D1" presStyleIdx="0" presStyleCnt="4" custAng="0" custScaleX="276145" custScaleY="102955" custLinFactNeighborX="-8572" custLinFactNeighborY="-49418"/>
      <dgm:spPr/>
    </dgm:pt>
    <dgm:pt modelId="{F9DFC77E-EB59-0E4E-A79F-9C088137A444}" type="pres">
      <dgm:prSet presAssocID="{E93E5D35-B119-334D-A6D5-AF579A62CFAF}" presName="connTx" presStyleLbl="sibTrans2D1" presStyleIdx="0" presStyleCnt="4"/>
      <dgm:spPr/>
    </dgm:pt>
    <dgm:pt modelId="{D214D2E7-016C-F243-97C6-ECA208B2516C}" type="pres">
      <dgm:prSet presAssocID="{D93077BA-87D4-204D-B1EC-C3B124C84103}" presName="composite" presStyleCnt="0"/>
      <dgm:spPr/>
    </dgm:pt>
    <dgm:pt modelId="{D62C3399-528B-B740-8700-6139C6343FF6}" type="pres">
      <dgm:prSet presAssocID="{D93077BA-87D4-204D-B1EC-C3B124C84103}" presName="imagSh" presStyleLbl="bgImgPlace1" presStyleIdx="1" presStyleCnt="5"/>
      <dgm:spPr>
        <a:blipFill dpi="0" rotWithShape="1">
          <a:blip xmlns:r="http://schemas.openxmlformats.org/officeDocument/2006/relationships" r:embed="rId2">
            <a:extLst>
              <a:ext uri="{28A0092B-C50C-407E-A947-70E740481C1C}">
                <a14:useLocalDpi xmlns:a14="http://schemas.microsoft.com/office/drawing/2010/main"/>
              </a:ext>
            </a:extLst>
          </a:blip>
          <a:srcRect/>
          <a:stretch>
            <a:fillRect l="-225317" t="-83247" r="-12124" b="1825"/>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Person with disability testing a design concept"/>
        </a:ext>
      </dgm:extLst>
    </dgm:pt>
    <dgm:pt modelId="{34CBA6A2-7E6D-6443-B94B-DA015343BBFD}" type="pres">
      <dgm:prSet presAssocID="{D93077BA-87D4-204D-B1EC-C3B124C84103}" presName="txNode" presStyleLbl="node1" presStyleIdx="1" presStyleCnt="5" custScaleX="125790" custScaleY="100743">
        <dgm:presLayoutVars>
          <dgm:bulletEnabled val="1"/>
        </dgm:presLayoutVars>
      </dgm:prSet>
      <dgm:spPr/>
    </dgm:pt>
    <dgm:pt modelId="{23EB4D36-5418-064D-902F-E319F3286F52}" type="pres">
      <dgm:prSet presAssocID="{04BFE1DE-C80A-7B48-BB21-7108A7DAB86C}" presName="sibTrans" presStyleLbl="sibTrans2D1" presStyleIdx="1" presStyleCnt="4" custAng="82878" custScaleX="282397" custScaleY="115446" custLinFactNeighborY="-45705"/>
      <dgm:spPr/>
    </dgm:pt>
    <dgm:pt modelId="{3755E7E3-5947-7A49-A93A-373E4E243C08}" type="pres">
      <dgm:prSet presAssocID="{04BFE1DE-C80A-7B48-BB21-7108A7DAB86C}" presName="connTx" presStyleLbl="sibTrans2D1" presStyleIdx="1" presStyleCnt="4"/>
      <dgm:spPr/>
    </dgm:pt>
    <dgm:pt modelId="{22040FD0-DA75-914B-B349-467D6FD958E9}" type="pres">
      <dgm:prSet presAssocID="{13D8AD39-E108-4143-9947-C1B71A0F9B4D}" presName="composite" presStyleCnt="0"/>
      <dgm:spPr/>
    </dgm:pt>
    <dgm:pt modelId="{CD7F8179-F983-3249-BAA3-4C0A9A0F4334}" type="pres">
      <dgm:prSet presAssocID="{13D8AD39-E108-4143-9947-C1B71A0F9B4D}" presName="imagSh" presStyleLbl="bgImgPlace1" presStyleIdx="2" presStyleCnt="5" custLinFactNeighborX="732" custLinFactNeighborY="-3756"/>
      <dgm:spPr>
        <a:blipFill dpi="0" rotWithShape="1">
          <a:blip xmlns:r="http://schemas.openxmlformats.org/officeDocument/2006/relationships" r:embed="rId3">
            <a:extLst>
              <a:ext uri="{28A0092B-C50C-407E-A947-70E740481C1C}">
                <a14:useLocalDpi xmlns:a14="http://schemas.microsoft.com/office/drawing/2010/main"/>
              </a:ext>
            </a:extLst>
          </a:blip>
          <a:srcRect/>
          <a:stretch>
            <a:fillRect l="-7425" t="-35599" r="-23705" b="4469"/>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Programmer and code graphic"/>
        </a:ext>
      </dgm:extLst>
    </dgm:pt>
    <dgm:pt modelId="{A5ADFBEE-ACC1-6249-9528-E18349F2A20E}" type="pres">
      <dgm:prSet presAssocID="{13D8AD39-E108-4143-9947-C1B71A0F9B4D}" presName="txNode" presStyleLbl="node1" presStyleIdx="2" presStyleCnt="5" custScaleX="125729">
        <dgm:presLayoutVars>
          <dgm:bulletEnabled val="1"/>
        </dgm:presLayoutVars>
      </dgm:prSet>
      <dgm:spPr/>
    </dgm:pt>
    <dgm:pt modelId="{ADE40243-B155-C84A-8B98-0D194351E510}" type="pres">
      <dgm:prSet presAssocID="{EFF493C7-66D0-534F-98A6-B9BE08F500C8}" presName="sibTrans" presStyleLbl="sibTrans2D1" presStyleIdx="2" presStyleCnt="4" custAng="21516336" custScaleX="290644" custScaleY="118311" custLinFactNeighborY="-45705"/>
      <dgm:spPr/>
    </dgm:pt>
    <dgm:pt modelId="{4138F7AA-B0E1-854E-9F29-BDF292AF7C5E}" type="pres">
      <dgm:prSet presAssocID="{EFF493C7-66D0-534F-98A6-B9BE08F500C8}" presName="connTx" presStyleLbl="sibTrans2D1" presStyleIdx="2" presStyleCnt="4"/>
      <dgm:spPr/>
    </dgm:pt>
    <dgm:pt modelId="{8C58139D-7302-B64D-9798-7D59FB68D582}" type="pres">
      <dgm:prSet presAssocID="{1A4B816B-0DC4-E443-BB78-A34F43BEE0B5}" presName="composite" presStyleCnt="0"/>
      <dgm:spPr/>
    </dgm:pt>
    <dgm:pt modelId="{BE501684-8742-364A-B60C-F4AB7E09B605}" type="pres">
      <dgm:prSet presAssocID="{1A4B816B-0DC4-E443-BB78-A34F43BEE0B5}" presName="imagSh" presStyleLbl="bgImgPlace1" presStyleIdx="3" presStyleCnt="5"/>
      <dgm:spPr>
        <a:blipFill dpi="0" rotWithShape="1">
          <a:blip xmlns:r="http://schemas.openxmlformats.org/officeDocument/2006/relationships" r:embed="rId4">
            <a:extLst>
              <a:ext uri="{28A0092B-C50C-407E-A947-70E740481C1C}">
                <a14:useLocalDpi xmlns:a14="http://schemas.microsoft.com/office/drawing/2010/main"/>
              </a:ext>
            </a:extLst>
          </a:blip>
          <a:srcRect/>
          <a:stretch>
            <a:fillRect l="-16385" t="-16862" r="-7926" b="-7449"/>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Testing tools with thumbs up and thumbs down"/>
        </a:ext>
      </dgm:extLst>
    </dgm:pt>
    <dgm:pt modelId="{0917B4A7-FC89-AF41-8995-D818F2ACD681}" type="pres">
      <dgm:prSet presAssocID="{1A4B816B-0DC4-E443-BB78-A34F43BEE0B5}" presName="txNode" presStyleLbl="node1" presStyleIdx="3" presStyleCnt="5" custScaleX="118064">
        <dgm:presLayoutVars>
          <dgm:bulletEnabled val="1"/>
        </dgm:presLayoutVars>
      </dgm:prSet>
      <dgm:spPr/>
    </dgm:pt>
    <dgm:pt modelId="{5FD1103D-9F58-DD4C-B3D2-5726327914FA}" type="pres">
      <dgm:prSet presAssocID="{1AA9B40C-3E31-3745-BD03-2B65E3EB9A6A}" presName="sibTrans" presStyleLbl="sibTrans2D1" presStyleIdx="3" presStyleCnt="4" custAng="0" custScaleX="279792" custScaleY="134723" custLinFactNeighborY="-45705"/>
      <dgm:spPr/>
    </dgm:pt>
    <dgm:pt modelId="{1F81958A-BF27-7B48-9078-D633F77E5F9E}" type="pres">
      <dgm:prSet presAssocID="{1AA9B40C-3E31-3745-BD03-2B65E3EB9A6A}" presName="connTx" presStyleLbl="sibTrans2D1" presStyleIdx="3" presStyleCnt="4"/>
      <dgm:spPr/>
    </dgm:pt>
    <dgm:pt modelId="{2F24324B-8AFC-3548-82C9-4FC720560C1D}" type="pres">
      <dgm:prSet presAssocID="{AEB60B37-7B82-6D47-9934-A5B33CAA7EA1}" presName="composite" presStyleCnt="0"/>
      <dgm:spPr/>
    </dgm:pt>
    <dgm:pt modelId="{3A7E9B4D-20C9-F548-A135-EB52F5ED041B}" type="pres">
      <dgm:prSet presAssocID="{AEB60B37-7B82-6D47-9934-A5B33CAA7EA1}" presName="imagSh" presStyleLbl="bgImgPlace1" presStyleIdx="4" presStyleCnt="5"/>
      <dgm:spPr>
        <a:blipFill dpi="0" rotWithShape="1">
          <a:blip xmlns:r="http://schemas.openxmlformats.org/officeDocument/2006/relationships" r:embed="rId5">
            <a:extLst>
              <a:ext uri="{28A0092B-C50C-407E-A947-70E740481C1C}">
                <a14:useLocalDpi xmlns:a14="http://schemas.microsoft.com/office/drawing/2010/main"/>
              </a:ext>
            </a:extLst>
          </a:blip>
          <a:srcRect/>
          <a:stretch>
            <a:fillRect l="-7283" t="-23862" r="-16707" b="-128"/>
          </a:stretch>
        </a:blipFill>
        <a:effectLst>
          <a:outerShdw blurRad="63500" sx="102000" sy="102000" algn="ctr" rotWithShape="0">
            <a:prstClr val="black">
              <a:alpha val="40000"/>
            </a:prstClr>
          </a:outerShdw>
        </a:effectLst>
      </dgm:spPr>
      <dgm:extLst>
        <a:ext uri="{E40237B7-FDA0-4F09-8148-C483321AD2D9}">
          <dgm14:cNvPr xmlns:dgm14="http://schemas.microsoft.com/office/drawing/2010/diagram" id="0" name="" descr="Customer support rep"/>
        </a:ext>
      </dgm:extLst>
    </dgm:pt>
    <dgm:pt modelId="{2E92E13C-CD06-2546-BD3E-02EC80BE21E6}" type="pres">
      <dgm:prSet presAssocID="{AEB60B37-7B82-6D47-9934-A5B33CAA7EA1}" presName="txNode" presStyleLbl="node1" presStyleIdx="4" presStyleCnt="5" custScaleX="142516" custScaleY="104420">
        <dgm:presLayoutVars>
          <dgm:bulletEnabled val="1"/>
        </dgm:presLayoutVars>
      </dgm:prSet>
      <dgm:spPr/>
    </dgm:pt>
  </dgm:ptLst>
  <dgm:cxnLst>
    <dgm:cxn modelId="{F652E800-68CE-1D47-9A5D-297985C62522}" srcId="{FCFEEEDF-4FE8-8C46-A424-6EEA9EC75391}" destId="{C912ADBB-7E52-2D48-8AB1-7A88FE1CD3CA}" srcOrd="1" destOrd="0" parTransId="{D9D23F24-2773-0E4E-909F-9A058039C526}" sibTransId="{4349D992-B8EB-2A46-BABD-0CD4FC138F0F}"/>
    <dgm:cxn modelId="{E70A0406-8C2B-CD4E-AA69-8D195FE921A5}" type="presOf" srcId="{C912ADBB-7E52-2D48-8AB1-7A88FE1CD3CA}" destId="{7972C52C-0584-4A4D-9093-690BF73209FC}" srcOrd="0" destOrd="2" presId="urn:microsoft.com/office/officeart/2005/8/layout/hProcess10"/>
    <dgm:cxn modelId="{D4145D24-2EC0-F944-AD8C-748F3835807B}" srcId="{812C87DA-E2D2-F743-A3D5-EECDBA1ACF0A}" destId="{FCFEEEDF-4FE8-8C46-A424-6EEA9EC75391}" srcOrd="0" destOrd="0" parTransId="{5FC88CF8-9D76-B345-B207-A749964E4E0B}" sibTransId="{E93E5D35-B119-334D-A6D5-AF579A62CFAF}"/>
    <dgm:cxn modelId="{CEA3B829-BBCB-8F44-A3F4-302D4105C4D9}" type="presOf" srcId="{1AA9B40C-3E31-3745-BD03-2B65E3EB9A6A}" destId="{5FD1103D-9F58-DD4C-B3D2-5726327914FA}" srcOrd="0" destOrd="0" presId="urn:microsoft.com/office/officeart/2005/8/layout/hProcess10"/>
    <dgm:cxn modelId="{10161733-C733-E741-878C-E7C2065E399E}" type="presOf" srcId="{04BFE1DE-C80A-7B48-BB21-7108A7DAB86C}" destId="{23EB4D36-5418-064D-902F-E319F3286F52}" srcOrd="0" destOrd="0" presId="urn:microsoft.com/office/officeart/2005/8/layout/hProcess10"/>
    <dgm:cxn modelId="{46257537-FAAE-6E45-8084-AF3DCC268A4B}" srcId="{FCFEEEDF-4FE8-8C46-A424-6EEA9EC75391}" destId="{9494147F-3F46-AA4F-AB71-D70E940D28A2}" srcOrd="0" destOrd="0" parTransId="{3DDB6726-AFD5-C140-A250-127415503439}" sibTransId="{006BEB28-65F0-B748-AD01-741340379C3F}"/>
    <dgm:cxn modelId="{BEE7393B-C603-CC47-BB82-0C0C782490A7}" srcId="{AEB60B37-7B82-6D47-9934-A5B33CAA7EA1}" destId="{01D7E068-6DC8-6A4C-834F-D4F19454F395}" srcOrd="1" destOrd="0" parTransId="{BFFA75F1-560D-6049-B427-2AA2B0245AB1}" sibTransId="{C17337CE-A747-9A41-94A0-C8FEA66744F6}"/>
    <dgm:cxn modelId="{482D753B-9255-4D4D-83D6-CACCE2D3A748}" type="presOf" srcId="{093147B8-4B43-9A42-8369-68C7D983014B}" destId="{0917B4A7-FC89-AF41-8995-D818F2ACD681}" srcOrd="0" destOrd="1" presId="urn:microsoft.com/office/officeart/2005/8/layout/hProcess10"/>
    <dgm:cxn modelId="{BAACA03B-A365-1544-8D52-B7ADCFB62E03}" srcId="{812C87DA-E2D2-F743-A3D5-EECDBA1ACF0A}" destId="{1A4B816B-0DC4-E443-BB78-A34F43BEE0B5}" srcOrd="3" destOrd="0" parTransId="{B044E7A1-7271-DA48-B426-EEB7BDBBA60C}" sibTransId="{1AA9B40C-3E31-3745-BD03-2B65E3EB9A6A}"/>
    <dgm:cxn modelId="{D3581842-9450-6140-BB5C-BD37E41BBEB6}" type="presOf" srcId="{3AA2A58F-53D2-984A-ABE7-AE9F8D22D103}" destId="{A5ADFBEE-ACC1-6249-9528-E18349F2A20E}" srcOrd="0" destOrd="2" presId="urn:microsoft.com/office/officeart/2005/8/layout/hProcess10"/>
    <dgm:cxn modelId="{1A2F404C-10DD-8F45-8487-99EC45BDD692}" srcId="{D93077BA-87D4-204D-B1EC-C3B124C84103}" destId="{32A3F925-BE57-1340-ADB3-55E6DC5EF463}" srcOrd="3" destOrd="0" parTransId="{37B0B87F-B64A-714B-A4C1-6183F3887BDE}" sibTransId="{CB398DA0-8934-6F48-986F-0556B39F878C}"/>
    <dgm:cxn modelId="{2F4D5F4D-30B0-DE45-B4B5-8ADB4C573722}" srcId="{1A4B816B-0DC4-E443-BB78-A34F43BEE0B5}" destId="{093147B8-4B43-9A42-8369-68C7D983014B}" srcOrd="0" destOrd="0" parTransId="{14885BE4-F08F-5343-9F49-1D79004BE58A}" sibTransId="{937F5028-87F0-2A46-8732-6377F41D476B}"/>
    <dgm:cxn modelId="{7D74824E-9FA9-6043-9746-34333E14BE99}" type="presOf" srcId="{A4638295-A485-474A-B186-C5FE36D5A7E5}" destId="{0917B4A7-FC89-AF41-8995-D818F2ACD681}" srcOrd="0" destOrd="2" presId="urn:microsoft.com/office/officeart/2005/8/layout/hProcess10"/>
    <dgm:cxn modelId="{FED48F4E-7285-E94D-A4D0-BA3E7A72A1B8}" srcId="{AEB60B37-7B82-6D47-9934-A5B33CAA7EA1}" destId="{CE8773DA-1EA7-614F-A223-36B7A8005B55}" srcOrd="2" destOrd="0" parTransId="{E6FA1CA5-A8C7-1B4D-BC31-A8367309EC49}" sibTransId="{EED4653B-52E0-864E-B05E-A09E7DAB7248}"/>
    <dgm:cxn modelId="{F398914F-FB73-5646-9ED4-5307A2FA6BDD}" type="presOf" srcId="{EFF493C7-66D0-534F-98A6-B9BE08F500C8}" destId="{ADE40243-B155-C84A-8B98-0D194351E510}" srcOrd="0" destOrd="0" presId="urn:microsoft.com/office/officeart/2005/8/layout/hProcess10"/>
    <dgm:cxn modelId="{79A6A851-1CAB-C84F-8E49-41C8CD1FAC92}" type="presOf" srcId="{01D7E068-6DC8-6A4C-834F-D4F19454F395}" destId="{2E92E13C-CD06-2546-BD3E-02EC80BE21E6}" srcOrd="0" destOrd="2" presId="urn:microsoft.com/office/officeart/2005/8/layout/hProcess10"/>
    <dgm:cxn modelId="{02161855-39CE-CF41-8BBD-F7F0BE481357}" type="presOf" srcId="{1AA9B40C-3E31-3745-BD03-2B65E3EB9A6A}" destId="{1F81958A-BF27-7B48-9078-D633F77E5F9E}" srcOrd="1" destOrd="0" presId="urn:microsoft.com/office/officeart/2005/8/layout/hProcess10"/>
    <dgm:cxn modelId="{A990D358-9199-A641-B412-B56B9165F615}" srcId="{812C87DA-E2D2-F743-A3D5-EECDBA1ACF0A}" destId="{D93077BA-87D4-204D-B1EC-C3B124C84103}" srcOrd="1" destOrd="0" parTransId="{5071464C-32B5-9F4E-B0E3-516E8383EB08}" sibTransId="{04BFE1DE-C80A-7B48-BB21-7108A7DAB86C}"/>
    <dgm:cxn modelId="{8421C459-2C6A-9A48-851C-BD733729AB10}" type="presOf" srcId="{FED51CB9-48AF-3A40-9521-88159E55E043}" destId="{2E92E13C-CD06-2546-BD3E-02EC80BE21E6}" srcOrd="0" destOrd="1" presId="urn:microsoft.com/office/officeart/2005/8/layout/hProcess10"/>
    <dgm:cxn modelId="{7656F462-B750-E54B-8062-BC18F98A6FD0}" type="presOf" srcId="{FCFEEEDF-4FE8-8C46-A424-6EEA9EC75391}" destId="{7972C52C-0584-4A4D-9093-690BF73209FC}" srcOrd="0" destOrd="0" presId="urn:microsoft.com/office/officeart/2005/8/layout/hProcess10"/>
    <dgm:cxn modelId="{604E5066-A0B9-B44F-9DEC-778987D38F36}" type="presOf" srcId="{E58A15B7-DCD0-974B-B0A3-6A5ACB2B5F2C}" destId="{A5ADFBEE-ACC1-6249-9528-E18349F2A20E}" srcOrd="0" destOrd="1" presId="urn:microsoft.com/office/officeart/2005/8/layout/hProcess10"/>
    <dgm:cxn modelId="{797C9C7C-325B-394D-88B6-F96136C5FC23}" srcId="{D93077BA-87D4-204D-B1EC-C3B124C84103}" destId="{16FA1966-44D8-7B48-BE27-13ACDF099AE3}" srcOrd="0" destOrd="0" parTransId="{75F86092-BE6E-A64D-B81C-5F42996D5260}" sibTransId="{F2D1B47F-EBA4-3C47-85CB-12896F40DD15}"/>
    <dgm:cxn modelId="{E5CE198A-2023-C442-9EDA-6825CBD6D151}" type="presOf" srcId="{E93E5D35-B119-334D-A6D5-AF579A62CFAF}" destId="{6A1AF5B7-342C-2E45-A8EF-EFED5C55F37C}" srcOrd="0" destOrd="0" presId="urn:microsoft.com/office/officeart/2005/8/layout/hProcess10"/>
    <dgm:cxn modelId="{5621828E-3608-7C4A-94BF-F5F0978324C8}" srcId="{D93077BA-87D4-204D-B1EC-C3B124C84103}" destId="{E0817CA7-B47F-7A4C-93B8-2AD4275923AD}" srcOrd="1" destOrd="0" parTransId="{76CCAFEE-6406-374A-BD80-20EA42B10BCC}" sibTransId="{BBF6089E-F29B-1945-AF25-0371F3B390DE}"/>
    <dgm:cxn modelId="{EBCE4294-7F12-584F-8BEE-4D6B8F5CFB9C}" srcId="{D93077BA-87D4-204D-B1EC-C3B124C84103}" destId="{A4FACC7D-2F02-914F-8274-C990554E6960}" srcOrd="2" destOrd="0" parTransId="{AE3A34AF-A571-884B-A768-5D813B628D36}" sibTransId="{95C05A34-7B5E-0442-A440-69ED39392CBE}"/>
    <dgm:cxn modelId="{E76275A2-25E8-9242-A69C-8D5B65B4C07A}" type="presOf" srcId="{9494147F-3F46-AA4F-AB71-D70E940D28A2}" destId="{7972C52C-0584-4A4D-9093-690BF73209FC}" srcOrd="0" destOrd="1" presId="urn:microsoft.com/office/officeart/2005/8/layout/hProcess10"/>
    <dgm:cxn modelId="{E48596A9-A572-DD43-ADD5-C22DCDB42CAB}" type="presOf" srcId="{812C87DA-E2D2-F743-A3D5-EECDBA1ACF0A}" destId="{A6EDC62B-3BAD-3944-840B-FFD159FEE5E8}" srcOrd="0" destOrd="0" presId="urn:microsoft.com/office/officeart/2005/8/layout/hProcess10"/>
    <dgm:cxn modelId="{85719DA9-F865-8B4E-A5A5-9ADC2412E0A6}" type="presOf" srcId="{13D8AD39-E108-4143-9947-C1B71A0F9B4D}" destId="{A5ADFBEE-ACC1-6249-9528-E18349F2A20E}" srcOrd="0" destOrd="0" presId="urn:microsoft.com/office/officeart/2005/8/layout/hProcess10"/>
    <dgm:cxn modelId="{773C41AA-8046-2044-B96C-36458D22C674}" srcId="{13D8AD39-E108-4143-9947-C1B71A0F9B4D}" destId="{3AA2A58F-53D2-984A-ABE7-AE9F8D22D103}" srcOrd="1" destOrd="0" parTransId="{94BCE39C-ED4B-AF4C-9F6C-76D6F5C8D2D3}" sibTransId="{2DC3AC44-8B89-644D-872B-B3C2DC62BADD}"/>
    <dgm:cxn modelId="{B7F5B2AE-95F0-984B-94A8-A3C3EB934AF0}" srcId="{13D8AD39-E108-4143-9947-C1B71A0F9B4D}" destId="{E58A15B7-DCD0-974B-B0A3-6A5ACB2B5F2C}" srcOrd="0" destOrd="0" parTransId="{33A06D6A-3AC1-FA48-8430-96E0EF73C565}" sibTransId="{49DD134F-A902-F843-8401-FB4F5ECA89B7}"/>
    <dgm:cxn modelId="{BEE6B0B9-B91D-B647-8A2A-A93704542D23}" type="presOf" srcId="{1A4B816B-0DC4-E443-BB78-A34F43BEE0B5}" destId="{0917B4A7-FC89-AF41-8995-D818F2ACD681}" srcOrd="0" destOrd="0" presId="urn:microsoft.com/office/officeart/2005/8/layout/hProcess10"/>
    <dgm:cxn modelId="{18206EBA-7A8C-ED45-A80F-9A629B25EE37}" type="presOf" srcId="{CE8773DA-1EA7-614F-A223-36B7A8005B55}" destId="{2E92E13C-CD06-2546-BD3E-02EC80BE21E6}" srcOrd="0" destOrd="3" presId="urn:microsoft.com/office/officeart/2005/8/layout/hProcess10"/>
    <dgm:cxn modelId="{2937F2BB-35F7-0649-B4E9-E3373417B4A6}" type="presOf" srcId="{A4FACC7D-2F02-914F-8274-C990554E6960}" destId="{34CBA6A2-7E6D-6443-B94B-DA015343BBFD}" srcOrd="0" destOrd="3" presId="urn:microsoft.com/office/officeart/2005/8/layout/hProcess10"/>
    <dgm:cxn modelId="{0F6B4DC5-EE02-E54B-A6A8-58A36B4A1D36}" srcId="{1A4B816B-0DC4-E443-BB78-A34F43BEE0B5}" destId="{A4638295-A485-474A-B186-C5FE36D5A7E5}" srcOrd="1" destOrd="0" parTransId="{ADF96AFB-B07E-0741-B34A-9400B1DD31A4}" sibTransId="{3E44BCE8-8064-2A42-85BF-1A3F64788F1C}"/>
    <dgm:cxn modelId="{95CC03CC-1D54-6C49-A9EB-3EBAB7D8B69C}" srcId="{AEB60B37-7B82-6D47-9934-A5B33CAA7EA1}" destId="{FED51CB9-48AF-3A40-9521-88159E55E043}" srcOrd="0" destOrd="0" parTransId="{3594DA30-0173-5A4E-B185-DC7C37EC1774}" sibTransId="{C268FD32-88C9-594B-9E96-1FBBE5B52475}"/>
    <dgm:cxn modelId="{AFC2E1D3-BFD8-D343-A751-158AD29D6709}" type="presOf" srcId="{AEB60B37-7B82-6D47-9934-A5B33CAA7EA1}" destId="{2E92E13C-CD06-2546-BD3E-02EC80BE21E6}" srcOrd="0" destOrd="0" presId="urn:microsoft.com/office/officeart/2005/8/layout/hProcess10"/>
    <dgm:cxn modelId="{68034DE0-B264-B14E-91A5-2EEEE716A2EE}" type="presOf" srcId="{E93E5D35-B119-334D-A6D5-AF579A62CFAF}" destId="{F9DFC77E-EB59-0E4E-A79F-9C088137A444}" srcOrd="1" destOrd="0" presId="urn:microsoft.com/office/officeart/2005/8/layout/hProcess10"/>
    <dgm:cxn modelId="{9FA222E5-48A5-0043-A2A4-4E126EB62296}" srcId="{812C87DA-E2D2-F743-A3D5-EECDBA1ACF0A}" destId="{AEB60B37-7B82-6D47-9934-A5B33CAA7EA1}" srcOrd="4" destOrd="0" parTransId="{2E40F9A6-4284-0A4E-83FE-71F147540572}" sibTransId="{03EFCE42-3FD3-1447-95FB-28CB7980E667}"/>
    <dgm:cxn modelId="{008202E6-5070-F546-88C6-AF2DE272D6EF}" type="presOf" srcId="{16FA1966-44D8-7B48-BE27-13ACDF099AE3}" destId="{34CBA6A2-7E6D-6443-B94B-DA015343BBFD}" srcOrd="0" destOrd="1" presId="urn:microsoft.com/office/officeart/2005/8/layout/hProcess10"/>
    <dgm:cxn modelId="{948FD4EB-EDBB-6F4D-98EE-F635A0BB3AF9}" type="presOf" srcId="{E0817CA7-B47F-7A4C-93B8-2AD4275923AD}" destId="{34CBA6A2-7E6D-6443-B94B-DA015343BBFD}" srcOrd="0" destOrd="2" presId="urn:microsoft.com/office/officeart/2005/8/layout/hProcess10"/>
    <dgm:cxn modelId="{6C8ADAF0-97A8-6F45-A4B7-E9EA5EE15D27}" type="presOf" srcId="{EFF493C7-66D0-534F-98A6-B9BE08F500C8}" destId="{4138F7AA-B0E1-854E-9F29-BDF292AF7C5E}" srcOrd="1" destOrd="0" presId="urn:microsoft.com/office/officeart/2005/8/layout/hProcess10"/>
    <dgm:cxn modelId="{D65014F5-4047-7B4C-9FF9-3FF09438216E}" srcId="{812C87DA-E2D2-F743-A3D5-EECDBA1ACF0A}" destId="{13D8AD39-E108-4143-9947-C1B71A0F9B4D}" srcOrd="2" destOrd="0" parTransId="{837B4B59-EA8A-644B-A58E-80832B40FF14}" sibTransId="{EFF493C7-66D0-534F-98A6-B9BE08F500C8}"/>
    <dgm:cxn modelId="{DC2D5FF6-4294-BB41-BF43-8B70640C0CBF}" type="presOf" srcId="{32A3F925-BE57-1340-ADB3-55E6DC5EF463}" destId="{34CBA6A2-7E6D-6443-B94B-DA015343BBFD}" srcOrd="0" destOrd="4" presId="urn:microsoft.com/office/officeart/2005/8/layout/hProcess10"/>
    <dgm:cxn modelId="{0D1D6BF6-4EA7-9240-B58E-567391D4BE03}" type="presOf" srcId="{04BFE1DE-C80A-7B48-BB21-7108A7DAB86C}" destId="{3755E7E3-5947-7A49-A93A-373E4E243C08}" srcOrd="1" destOrd="0" presId="urn:microsoft.com/office/officeart/2005/8/layout/hProcess10"/>
    <dgm:cxn modelId="{83220AFD-CDD8-624A-A4DA-3BD1DDFB582D}" type="presOf" srcId="{D93077BA-87D4-204D-B1EC-C3B124C84103}" destId="{34CBA6A2-7E6D-6443-B94B-DA015343BBFD}" srcOrd="0" destOrd="0" presId="urn:microsoft.com/office/officeart/2005/8/layout/hProcess10"/>
    <dgm:cxn modelId="{29FDDBDF-83F3-594E-87E5-060E9CFDB7E2}" type="presParOf" srcId="{A6EDC62B-3BAD-3944-840B-FFD159FEE5E8}" destId="{4DA73EFF-0E96-4845-8319-A991D4A209C9}" srcOrd="0" destOrd="0" presId="urn:microsoft.com/office/officeart/2005/8/layout/hProcess10"/>
    <dgm:cxn modelId="{3CA89922-13D7-4347-9958-F37C8C87A6B1}" type="presParOf" srcId="{4DA73EFF-0E96-4845-8319-A991D4A209C9}" destId="{C724B6E6-5C74-8243-BB67-EE97734CD9E8}" srcOrd="0" destOrd="0" presId="urn:microsoft.com/office/officeart/2005/8/layout/hProcess10"/>
    <dgm:cxn modelId="{B079D4F2-786B-E247-9CB3-C153F733B11B}" type="presParOf" srcId="{4DA73EFF-0E96-4845-8319-A991D4A209C9}" destId="{7972C52C-0584-4A4D-9093-690BF73209FC}" srcOrd="1" destOrd="0" presId="urn:microsoft.com/office/officeart/2005/8/layout/hProcess10"/>
    <dgm:cxn modelId="{F3E78FBE-3978-AD4B-AFA2-2B220BC17AA7}" type="presParOf" srcId="{A6EDC62B-3BAD-3944-840B-FFD159FEE5E8}" destId="{6A1AF5B7-342C-2E45-A8EF-EFED5C55F37C}" srcOrd="1" destOrd="0" presId="urn:microsoft.com/office/officeart/2005/8/layout/hProcess10"/>
    <dgm:cxn modelId="{2F6985DB-B4A3-EF4D-9B25-977541E001EB}" type="presParOf" srcId="{6A1AF5B7-342C-2E45-A8EF-EFED5C55F37C}" destId="{F9DFC77E-EB59-0E4E-A79F-9C088137A444}" srcOrd="0" destOrd="0" presId="urn:microsoft.com/office/officeart/2005/8/layout/hProcess10"/>
    <dgm:cxn modelId="{FC78B6D8-0C83-664E-BA44-954E4D457DB3}" type="presParOf" srcId="{A6EDC62B-3BAD-3944-840B-FFD159FEE5E8}" destId="{D214D2E7-016C-F243-97C6-ECA208B2516C}" srcOrd="2" destOrd="0" presId="urn:microsoft.com/office/officeart/2005/8/layout/hProcess10"/>
    <dgm:cxn modelId="{DB995272-1899-E640-9254-3479A1D5F612}" type="presParOf" srcId="{D214D2E7-016C-F243-97C6-ECA208B2516C}" destId="{D62C3399-528B-B740-8700-6139C6343FF6}" srcOrd="0" destOrd="0" presId="urn:microsoft.com/office/officeart/2005/8/layout/hProcess10"/>
    <dgm:cxn modelId="{1C052CD8-0FDE-0C4A-B8BC-DE9BAB27AEC6}" type="presParOf" srcId="{D214D2E7-016C-F243-97C6-ECA208B2516C}" destId="{34CBA6A2-7E6D-6443-B94B-DA015343BBFD}" srcOrd="1" destOrd="0" presId="urn:microsoft.com/office/officeart/2005/8/layout/hProcess10"/>
    <dgm:cxn modelId="{A9CDC5A5-529D-1146-9F84-E44C059F739C}" type="presParOf" srcId="{A6EDC62B-3BAD-3944-840B-FFD159FEE5E8}" destId="{23EB4D36-5418-064D-902F-E319F3286F52}" srcOrd="3" destOrd="0" presId="urn:microsoft.com/office/officeart/2005/8/layout/hProcess10"/>
    <dgm:cxn modelId="{23176FFD-39D2-1148-A82F-77AAA91477CA}" type="presParOf" srcId="{23EB4D36-5418-064D-902F-E319F3286F52}" destId="{3755E7E3-5947-7A49-A93A-373E4E243C08}" srcOrd="0" destOrd="0" presId="urn:microsoft.com/office/officeart/2005/8/layout/hProcess10"/>
    <dgm:cxn modelId="{8372E290-2315-F64A-B2A5-3FC2B1598BC6}" type="presParOf" srcId="{A6EDC62B-3BAD-3944-840B-FFD159FEE5E8}" destId="{22040FD0-DA75-914B-B349-467D6FD958E9}" srcOrd="4" destOrd="0" presId="urn:microsoft.com/office/officeart/2005/8/layout/hProcess10"/>
    <dgm:cxn modelId="{721553AE-0345-EE4A-B150-A94B04C58616}" type="presParOf" srcId="{22040FD0-DA75-914B-B349-467D6FD958E9}" destId="{CD7F8179-F983-3249-BAA3-4C0A9A0F4334}" srcOrd="0" destOrd="0" presId="urn:microsoft.com/office/officeart/2005/8/layout/hProcess10"/>
    <dgm:cxn modelId="{B3C1EB50-BCD9-724D-A6A8-36F8FEE0DE81}" type="presParOf" srcId="{22040FD0-DA75-914B-B349-467D6FD958E9}" destId="{A5ADFBEE-ACC1-6249-9528-E18349F2A20E}" srcOrd="1" destOrd="0" presId="urn:microsoft.com/office/officeart/2005/8/layout/hProcess10"/>
    <dgm:cxn modelId="{91A03BDC-F55B-7247-A3AC-B1C0CB4ECB3A}" type="presParOf" srcId="{A6EDC62B-3BAD-3944-840B-FFD159FEE5E8}" destId="{ADE40243-B155-C84A-8B98-0D194351E510}" srcOrd="5" destOrd="0" presId="urn:microsoft.com/office/officeart/2005/8/layout/hProcess10"/>
    <dgm:cxn modelId="{D561512D-1822-544D-83E0-FC83120B19A3}" type="presParOf" srcId="{ADE40243-B155-C84A-8B98-0D194351E510}" destId="{4138F7AA-B0E1-854E-9F29-BDF292AF7C5E}" srcOrd="0" destOrd="0" presId="urn:microsoft.com/office/officeart/2005/8/layout/hProcess10"/>
    <dgm:cxn modelId="{8DAE8C1B-7515-E841-8EE5-B68ED1D2383D}" type="presParOf" srcId="{A6EDC62B-3BAD-3944-840B-FFD159FEE5E8}" destId="{8C58139D-7302-B64D-9798-7D59FB68D582}" srcOrd="6" destOrd="0" presId="urn:microsoft.com/office/officeart/2005/8/layout/hProcess10"/>
    <dgm:cxn modelId="{656DE0DE-705B-4744-B283-CEBB58A760B7}" type="presParOf" srcId="{8C58139D-7302-B64D-9798-7D59FB68D582}" destId="{BE501684-8742-364A-B60C-F4AB7E09B605}" srcOrd="0" destOrd="0" presId="urn:microsoft.com/office/officeart/2005/8/layout/hProcess10"/>
    <dgm:cxn modelId="{0BF2D53C-891C-8C41-947B-0454F3AF0F0B}" type="presParOf" srcId="{8C58139D-7302-B64D-9798-7D59FB68D582}" destId="{0917B4A7-FC89-AF41-8995-D818F2ACD681}" srcOrd="1" destOrd="0" presId="urn:microsoft.com/office/officeart/2005/8/layout/hProcess10"/>
    <dgm:cxn modelId="{72F4147B-9CD2-7B4B-A6BE-37975420EB06}" type="presParOf" srcId="{A6EDC62B-3BAD-3944-840B-FFD159FEE5E8}" destId="{5FD1103D-9F58-DD4C-B3D2-5726327914FA}" srcOrd="7" destOrd="0" presId="urn:microsoft.com/office/officeart/2005/8/layout/hProcess10"/>
    <dgm:cxn modelId="{9B0ADD37-37E9-0244-971D-8408891345DA}" type="presParOf" srcId="{5FD1103D-9F58-DD4C-B3D2-5726327914FA}" destId="{1F81958A-BF27-7B48-9078-D633F77E5F9E}" srcOrd="0" destOrd="0" presId="urn:microsoft.com/office/officeart/2005/8/layout/hProcess10"/>
    <dgm:cxn modelId="{9B9AAF24-DAF4-F147-B0CE-6AC29BD6286B}" type="presParOf" srcId="{A6EDC62B-3BAD-3944-840B-FFD159FEE5E8}" destId="{2F24324B-8AFC-3548-82C9-4FC720560C1D}" srcOrd="8" destOrd="0" presId="urn:microsoft.com/office/officeart/2005/8/layout/hProcess10"/>
    <dgm:cxn modelId="{325FE0F5-8CFF-1449-B1AC-5FE6C25919A9}" type="presParOf" srcId="{2F24324B-8AFC-3548-82C9-4FC720560C1D}" destId="{3A7E9B4D-20C9-F548-A135-EB52F5ED041B}" srcOrd="0" destOrd="0" presId="urn:microsoft.com/office/officeart/2005/8/layout/hProcess10"/>
    <dgm:cxn modelId="{4944CE8A-2EF9-F042-B324-0B4EC49F26F1}" type="presParOf" srcId="{2F24324B-8AFC-3548-82C9-4FC720560C1D}" destId="{2E92E13C-CD06-2546-BD3E-02EC80BE21E6}"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4B6E6-5C74-8243-BB67-EE97734CD9E8}">
      <dsp:nvSpPr>
        <dsp:cNvPr id="0" name=""/>
        <dsp:cNvSpPr/>
      </dsp:nvSpPr>
      <dsp:spPr>
        <a:xfrm>
          <a:off x="2493" y="646581"/>
          <a:ext cx="1459826" cy="1459826"/>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a:ext>
            </a:extLst>
          </a:blip>
          <a:srcRect/>
          <a:stretch>
            <a:fillRect l="-9682" t="-6040" r="-12310" b="-15952"/>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7972C52C-0584-4A4D-9093-690BF73209FC}">
      <dsp:nvSpPr>
        <dsp:cNvPr id="0" name=""/>
        <dsp:cNvSpPr/>
      </dsp:nvSpPr>
      <dsp:spPr>
        <a:xfrm>
          <a:off x="81975" y="1486040"/>
          <a:ext cx="1776156" cy="153270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600"/>
            </a:spcAft>
            <a:buNone/>
          </a:pPr>
          <a:r>
            <a:rPr lang="en-US" sz="1800" b="1" kern="1200" dirty="0"/>
            <a:t>Requirements</a:t>
          </a:r>
        </a:p>
        <a:p>
          <a:pPr marL="171450" lvl="1" indent="-171450" algn="l" defTabSz="711200">
            <a:lnSpc>
              <a:spcPct val="85000"/>
            </a:lnSpc>
            <a:spcBef>
              <a:spcPct val="0"/>
            </a:spcBef>
            <a:spcAft>
              <a:spcPts val="600"/>
            </a:spcAft>
            <a:buChar char="•"/>
          </a:pPr>
          <a:r>
            <a:rPr lang="en-US" sz="1600" kern="1200" dirty="0"/>
            <a:t>Include Accessibility</a:t>
          </a:r>
        </a:p>
        <a:p>
          <a:pPr marL="171450" lvl="1" indent="-171450" algn="l" defTabSz="711200">
            <a:lnSpc>
              <a:spcPct val="85000"/>
            </a:lnSpc>
            <a:spcBef>
              <a:spcPct val="0"/>
            </a:spcBef>
            <a:spcAft>
              <a:spcPts val="600"/>
            </a:spcAft>
            <a:buChar char="•"/>
          </a:pPr>
          <a:r>
            <a:rPr lang="en-US" sz="1600" kern="1200" dirty="0"/>
            <a:t>Checklists for hardware and software</a:t>
          </a:r>
        </a:p>
      </dsp:txBody>
      <dsp:txXfrm>
        <a:off x="126866" y="1530931"/>
        <a:ext cx="1686374" cy="1442919"/>
      </dsp:txXfrm>
    </dsp:sp>
    <dsp:sp modelId="{6A1AF5B7-342C-2E45-A8EF-EFED5C55F37C}">
      <dsp:nvSpPr>
        <dsp:cNvPr id="0" name=""/>
        <dsp:cNvSpPr/>
      </dsp:nvSpPr>
      <dsp:spPr>
        <a:xfrm rot="22015">
          <a:off x="1473603" y="1030485"/>
          <a:ext cx="929392" cy="36114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1473604" y="1102366"/>
        <a:ext cx="821050" cy="216685"/>
      </dsp:txXfrm>
    </dsp:sp>
    <dsp:sp modelId="{D62C3399-528B-B740-8700-6139C6343FF6}">
      <dsp:nvSpPr>
        <dsp:cNvPr id="0" name=""/>
        <dsp:cNvSpPr/>
      </dsp:nvSpPr>
      <dsp:spPr>
        <a:xfrm>
          <a:off x="2423899" y="662088"/>
          <a:ext cx="1459826" cy="1459826"/>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a:ext>
            </a:extLst>
          </a:blip>
          <a:srcRect/>
          <a:stretch>
            <a:fillRect l="-225317" t="-83247" r="-12124" b="1825"/>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34CBA6A2-7E6D-6443-B94B-DA015343BBFD}">
      <dsp:nvSpPr>
        <dsp:cNvPr id="0" name=""/>
        <dsp:cNvSpPr/>
      </dsp:nvSpPr>
      <dsp:spPr>
        <a:xfrm>
          <a:off x="2473301" y="1532561"/>
          <a:ext cx="1836316" cy="1470673"/>
        </a:xfrm>
        <a:prstGeom prst="roundRect">
          <a:avLst>
            <a:gd name="adj" fmla="val 10000"/>
          </a:avLst>
        </a:prstGeom>
        <a:solidFill>
          <a:schemeClr val="accent4">
            <a:hueOff val="-682884"/>
            <a:satOff val="3889"/>
            <a:lumOff val="-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600"/>
            </a:spcAft>
            <a:buNone/>
          </a:pPr>
          <a:r>
            <a:rPr lang="en-US" sz="1800" b="1" kern="1200" dirty="0"/>
            <a:t>Design</a:t>
          </a:r>
          <a:endParaRPr lang="en-US" sz="1600" b="1" kern="1200" dirty="0"/>
        </a:p>
        <a:p>
          <a:pPr marL="171450" lvl="1" indent="-171450" algn="l" defTabSz="711200">
            <a:lnSpc>
              <a:spcPct val="85000"/>
            </a:lnSpc>
            <a:spcBef>
              <a:spcPct val="0"/>
            </a:spcBef>
            <a:spcAft>
              <a:spcPts val="300"/>
            </a:spcAft>
            <a:buChar char="•"/>
          </a:pPr>
          <a:r>
            <a:rPr lang="en-US" sz="1600" kern="1200" dirty="0"/>
            <a:t>Style Guide</a:t>
          </a:r>
        </a:p>
        <a:p>
          <a:pPr marL="171450" lvl="1" indent="-171450" algn="l" defTabSz="711200">
            <a:lnSpc>
              <a:spcPct val="85000"/>
            </a:lnSpc>
            <a:spcBef>
              <a:spcPct val="0"/>
            </a:spcBef>
            <a:spcAft>
              <a:spcPts val="300"/>
            </a:spcAft>
            <a:buChar char="•"/>
          </a:pPr>
          <a:r>
            <a:rPr lang="en-US" sz="1600" kern="1200" dirty="0"/>
            <a:t>Speech Scripts</a:t>
          </a:r>
        </a:p>
        <a:p>
          <a:pPr marL="171450" lvl="1" indent="-171450" algn="l" defTabSz="711200">
            <a:lnSpc>
              <a:spcPct val="85000"/>
            </a:lnSpc>
            <a:spcBef>
              <a:spcPct val="0"/>
            </a:spcBef>
            <a:spcAft>
              <a:spcPts val="300"/>
            </a:spcAft>
            <a:buChar char="•"/>
          </a:pPr>
          <a:r>
            <a:rPr lang="en-US" sz="1600" kern="1200" dirty="0"/>
            <a:t>Design Comps</a:t>
          </a:r>
        </a:p>
        <a:p>
          <a:pPr marL="171450" lvl="1" indent="-171450" algn="l" defTabSz="711200">
            <a:lnSpc>
              <a:spcPct val="85000"/>
            </a:lnSpc>
            <a:spcBef>
              <a:spcPct val="0"/>
            </a:spcBef>
            <a:spcAft>
              <a:spcPts val="300"/>
            </a:spcAft>
            <a:buChar char="•"/>
          </a:pPr>
          <a:r>
            <a:rPr lang="en-US" sz="1600" kern="1200" dirty="0"/>
            <a:t>Consult PWDs</a:t>
          </a:r>
        </a:p>
      </dsp:txBody>
      <dsp:txXfrm>
        <a:off x="2516376" y="1575636"/>
        <a:ext cx="1750166" cy="1384523"/>
      </dsp:txXfrm>
    </dsp:sp>
    <dsp:sp modelId="{23EB4D36-5418-064D-902F-E319F3286F52}">
      <dsp:nvSpPr>
        <dsp:cNvPr id="0" name=""/>
        <dsp:cNvSpPr/>
      </dsp:nvSpPr>
      <dsp:spPr>
        <a:xfrm rot="10118">
          <a:off x="3914492" y="1002611"/>
          <a:ext cx="990928" cy="404956"/>
        </a:xfrm>
        <a:prstGeom prst="rightArrow">
          <a:avLst>
            <a:gd name="adj1" fmla="val 60000"/>
            <a:gd name="adj2" fmla="val 50000"/>
          </a:avLst>
        </a:prstGeom>
        <a:solidFill>
          <a:schemeClr val="accent4">
            <a:hueOff val="-910512"/>
            <a:satOff val="5185"/>
            <a:lumOff val="-8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3914492" y="1083423"/>
        <a:ext cx="869441" cy="242974"/>
      </dsp:txXfrm>
    </dsp:sp>
    <dsp:sp modelId="{CD7F8179-F983-3249-BAA3-4C0A9A0F4334}">
      <dsp:nvSpPr>
        <dsp:cNvPr id="0" name=""/>
        <dsp:cNvSpPr/>
      </dsp:nvSpPr>
      <dsp:spPr>
        <a:xfrm>
          <a:off x="4886070" y="609969"/>
          <a:ext cx="1459826" cy="1459826"/>
        </a:xfrm>
        <a:prstGeom prst="roundRect">
          <a:avLst>
            <a:gd name="adj" fmla="val 10000"/>
          </a:avLst>
        </a:prstGeom>
        <a:blipFill dpi="0" rotWithShape="1">
          <a:blip xmlns:r="http://schemas.openxmlformats.org/officeDocument/2006/relationships" r:embed="rId3">
            <a:extLst>
              <a:ext uri="{28A0092B-C50C-407E-A947-70E740481C1C}">
                <a14:useLocalDpi xmlns:a14="http://schemas.microsoft.com/office/drawing/2010/main"/>
              </a:ext>
            </a:extLst>
          </a:blip>
          <a:srcRect/>
          <a:stretch>
            <a:fillRect l="-7425" t="-35599" r="-23705" b="4469"/>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A5ADFBEE-ACC1-6249-9528-E18349F2A20E}">
      <dsp:nvSpPr>
        <dsp:cNvPr id="0" name=""/>
        <dsp:cNvSpPr/>
      </dsp:nvSpPr>
      <dsp:spPr>
        <a:xfrm>
          <a:off x="4925231" y="1540696"/>
          <a:ext cx="1835425" cy="1459826"/>
        </a:xfrm>
        <a:prstGeom prst="roundRect">
          <a:avLst>
            <a:gd name="adj" fmla="val 10000"/>
          </a:avLst>
        </a:prstGeom>
        <a:solidFill>
          <a:schemeClr val="accent4">
            <a:hueOff val="-1365767"/>
            <a:satOff val="7778"/>
            <a:lumOff val="-129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500"/>
            </a:spcAft>
            <a:buNone/>
          </a:pPr>
          <a:r>
            <a:rPr lang="en-US" sz="1800" b="1" kern="1200" dirty="0"/>
            <a:t>Development</a:t>
          </a:r>
          <a:endParaRPr lang="en-US" sz="1600" b="1" kern="1200" dirty="0"/>
        </a:p>
        <a:p>
          <a:pPr marL="171450" lvl="1" indent="-171450" algn="l" defTabSz="711200">
            <a:lnSpc>
              <a:spcPct val="85000"/>
            </a:lnSpc>
            <a:spcBef>
              <a:spcPct val="0"/>
            </a:spcBef>
            <a:spcAft>
              <a:spcPts val="500"/>
            </a:spcAft>
            <a:buChar char="•"/>
          </a:pPr>
          <a:r>
            <a:rPr lang="en-US" sz="1600" kern="1200" dirty="0"/>
            <a:t>Follow Best Practices </a:t>
          </a:r>
        </a:p>
        <a:p>
          <a:pPr marL="171450" lvl="1" indent="-171450" algn="l" defTabSz="711200">
            <a:lnSpc>
              <a:spcPct val="85000"/>
            </a:lnSpc>
            <a:spcBef>
              <a:spcPct val="0"/>
            </a:spcBef>
            <a:spcAft>
              <a:spcPts val="500"/>
            </a:spcAft>
            <a:buChar char="•"/>
          </a:pPr>
          <a:r>
            <a:rPr lang="en-US" sz="1600" kern="1200" dirty="0"/>
            <a:t>Test Prototypes and Access Features</a:t>
          </a:r>
        </a:p>
      </dsp:txBody>
      <dsp:txXfrm>
        <a:off x="4967988" y="1583453"/>
        <a:ext cx="1749911" cy="1374312"/>
      </dsp:txXfrm>
    </dsp:sp>
    <dsp:sp modelId="{ADE40243-B155-C84A-8B98-0D194351E510}">
      <dsp:nvSpPr>
        <dsp:cNvPr id="0" name=""/>
        <dsp:cNvSpPr/>
      </dsp:nvSpPr>
      <dsp:spPr>
        <a:xfrm rot="21593564">
          <a:off x="6361825" y="1000023"/>
          <a:ext cx="997697" cy="415006"/>
        </a:xfrm>
        <a:prstGeom prst="rightArrow">
          <a:avLst>
            <a:gd name="adj1" fmla="val 60000"/>
            <a:gd name="adj2" fmla="val 50000"/>
          </a:avLst>
        </a:prstGeom>
        <a:solidFill>
          <a:schemeClr val="accent4">
            <a:hueOff val="-1821023"/>
            <a:satOff val="10370"/>
            <a:lumOff val="-172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6361825" y="1083141"/>
        <a:ext cx="873195" cy="249004"/>
      </dsp:txXfrm>
    </dsp:sp>
    <dsp:sp modelId="{BE501684-8742-364A-B60C-F4AB7E09B605}">
      <dsp:nvSpPr>
        <dsp:cNvPr id="0" name=""/>
        <dsp:cNvSpPr/>
      </dsp:nvSpPr>
      <dsp:spPr>
        <a:xfrm>
          <a:off x="7326425" y="664800"/>
          <a:ext cx="1459826" cy="1459826"/>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a:ext>
            </a:extLst>
          </a:blip>
          <a:srcRect/>
          <a:stretch>
            <a:fillRect l="-16385" t="-16862" r="-7926" b="-7449"/>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0917B4A7-FC89-AF41-8995-D818F2ACD681}">
      <dsp:nvSpPr>
        <dsp:cNvPr id="0" name=""/>
        <dsp:cNvSpPr/>
      </dsp:nvSpPr>
      <dsp:spPr>
        <a:xfrm>
          <a:off x="7432219" y="1540696"/>
          <a:ext cx="1723529" cy="1459826"/>
        </a:xfrm>
        <a:prstGeom prst="roundRect">
          <a:avLst>
            <a:gd name="adj" fmla="val 10000"/>
          </a:avLst>
        </a:prstGeom>
        <a:solidFill>
          <a:schemeClr val="accent4">
            <a:hueOff val="-2048651"/>
            <a:satOff val="11666"/>
            <a:lumOff val="-194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600"/>
            </a:spcAft>
            <a:buNone/>
          </a:pPr>
          <a:r>
            <a:rPr lang="en-US" sz="1800" b="1" kern="1200" dirty="0"/>
            <a:t>QA/Testing</a:t>
          </a:r>
        </a:p>
        <a:p>
          <a:pPr marL="171450" lvl="1" indent="-171450" algn="l" defTabSz="711200">
            <a:lnSpc>
              <a:spcPct val="85000"/>
            </a:lnSpc>
            <a:spcBef>
              <a:spcPct val="0"/>
            </a:spcBef>
            <a:spcAft>
              <a:spcPts val="600"/>
            </a:spcAft>
            <a:buChar char="•"/>
          </a:pPr>
          <a:r>
            <a:rPr lang="en-US" sz="1600" kern="1200" dirty="0"/>
            <a:t>Accessibility Tests by Need</a:t>
          </a:r>
        </a:p>
        <a:p>
          <a:pPr marL="171450" lvl="1" indent="-171450" algn="l" defTabSz="711200">
            <a:lnSpc>
              <a:spcPct val="85000"/>
            </a:lnSpc>
            <a:spcBef>
              <a:spcPct val="0"/>
            </a:spcBef>
            <a:spcAft>
              <a:spcPts val="600"/>
            </a:spcAft>
            <a:buChar char="•"/>
          </a:pPr>
          <a:r>
            <a:rPr lang="en-US" sz="1600" kern="1200" dirty="0"/>
            <a:t>Use Case Tests w/ PWDs</a:t>
          </a:r>
        </a:p>
      </dsp:txBody>
      <dsp:txXfrm>
        <a:off x="7474976" y="1583453"/>
        <a:ext cx="1638015" cy="1374312"/>
      </dsp:txXfrm>
    </dsp:sp>
    <dsp:sp modelId="{5FD1103D-9F58-DD4C-B3D2-5726327914FA}">
      <dsp:nvSpPr>
        <dsp:cNvPr id="0" name=""/>
        <dsp:cNvSpPr/>
      </dsp:nvSpPr>
      <dsp:spPr>
        <a:xfrm rot="21577529">
          <a:off x="8821886" y="989873"/>
          <a:ext cx="987077" cy="472575"/>
        </a:xfrm>
        <a:prstGeom prst="rightArrow">
          <a:avLst>
            <a:gd name="adj1" fmla="val 60000"/>
            <a:gd name="adj2" fmla="val 50000"/>
          </a:avLst>
        </a:prstGeom>
        <a:solidFill>
          <a:schemeClr val="accent4">
            <a:hueOff val="-2731534"/>
            <a:satOff val="15555"/>
            <a:lumOff val="-258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8821888" y="1084851"/>
        <a:ext cx="845305" cy="283545"/>
      </dsp:txXfrm>
    </dsp:sp>
    <dsp:sp modelId="{3A7E9B4D-20C9-F548-A135-EB52F5ED041B}">
      <dsp:nvSpPr>
        <dsp:cNvPr id="0" name=""/>
        <dsp:cNvSpPr/>
      </dsp:nvSpPr>
      <dsp:spPr>
        <a:xfrm>
          <a:off x="9794201" y="648669"/>
          <a:ext cx="1459826" cy="1459826"/>
        </a:xfrm>
        <a:prstGeom prst="roundRect">
          <a:avLst>
            <a:gd name="adj" fmla="val 10000"/>
          </a:avLst>
        </a:prstGeom>
        <a:blipFill dpi="0" rotWithShape="1">
          <a:blip xmlns:r="http://schemas.openxmlformats.org/officeDocument/2006/relationships" r:embed="rId5">
            <a:extLst>
              <a:ext uri="{28A0092B-C50C-407E-A947-70E740481C1C}">
                <a14:useLocalDpi xmlns:a14="http://schemas.microsoft.com/office/drawing/2010/main"/>
              </a:ext>
            </a:extLst>
          </a:blip>
          <a:srcRect/>
          <a:stretch>
            <a:fillRect l="-7283" t="-23862" r="-16707" b="-128"/>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2E92E13C-CD06-2546-BD3E-02EC80BE21E6}">
      <dsp:nvSpPr>
        <dsp:cNvPr id="0" name=""/>
        <dsp:cNvSpPr/>
      </dsp:nvSpPr>
      <dsp:spPr>
        <a:xfrm>
          <a:off x="9721517" y="1492303"/>
          <a:ext cx="2080486" cy="1524351"/>
        </a:xfrm>
        <a:prstGeom prst="roundRect">
          <a:avLst>
            <a:gd name="adj" fmla="val 10000"/>
          </a:avLst>
        </a:prstGeom>
        <a:solidFill>
          <a:schemeClr val="accent4">
            <a:hueOff val="-2731534"/>
            <a:satOff val="15555"/>
            <a:lumOff val="-258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85000"/>
            </a:lnSpc>
            <a:spcBef>
              <a:spcPct val="0"/>
            </a:spcBef>
            <a:spcAft>
              <a:spcPts val="600"/>
            </a:spcAft>
            <a:buNone/>
          </a:pPr>
          <a:r>
            <a:rPr lang="en-US" sz="1800" b="1" kern="1200" dirty="0"/>
            <a:t>Release</a:t>
          </a:r>
          <a:endParaRPr lang="en-US" sz="1600" b="1" kern="1200" dirty="0"/>
        </a:p>
        <a:p>
          <a:pPr marL="171450" lvl="1" indent="-171450" algn="l" defTabSz="711200">
            <a:lnSpc>
              <a:spcPct val="85000"/>
            </a:lnSpc>
            <a:spcBef>
              <a:spcPct val="0"/>
            </a:spcBef>
            <a:spcAft>
              <a:spcPts val="600"/>
            </a:spcAft>
            <a:buChar char="•"/>
          </a:pPr>
          <a:r>
            <a:rPr lang="en-US" sz="1600" kern="1200" dirty="0"/>
            <a:t>Features Doc</a:t>
          </a:r>
        </a:p>
        <a:p>
          <a:pPr marL="171450" lvl="1" indent="-171450" algn="l" defTabSz="711200">
            <a:lnSpc>
              <a:spcPct val="85000"/>
            </a:lnSpc>
            <a:spcBef>
              <a:spcPct val="0"/>
            </a:spcBef>
            <a:spcAft>
              <a:spcPts val="600"/>
            </a:spcAft>
            <a:buChar char="•"/>
          </a:pPr>
          <a:r>
            <a:rPr lang="en-US" sz="1600" kern="1200" dirty="0"/>
            <a:t>Accessible Support</a:t>
          </a:r>
        </a:p>
        <a:p>
          <a:pPr marL="171450" lvl="1" indent="-171450" algn="l" defTabSz="711200">
            <a:lnSpc>
              <a:spcPct val="85000"/>
            </a:lnSpc>
            <a:spcBef>
              <a:spcPct val="0"/>
            </a:spcBef>
            <a:spcAft>
              <a:spcPts val="600"/>
            </a:spcAft>
            <a:buChar char="•"/>
          </a:pPr>
          <a:r>
            <a:rPr lang="en-US" sz="1600" kern="1200" dirty="0"/>
            <a:t>Pre-Flight Comm</a:t>
          </a:r>
        </a:p>
      </dsp:txBody>
      <dsp:txXfrm>
        <a:off x="9766164" y="1536950"/>
        <a:ext cx="1991192" cy="143505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8ACA1C46-6C05-3A40-A8E2-011B5C66D4D6}" type="datetimeFigureOut">
              <a:rPr lang="en-US" smtClean="0"/>
              <a:pPr/>
              <a:t>3/21/18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5104204D-A129-834B-B1A3-84C093EE0EB0}" type="slidenum">
              <a:rPr lang="en-US" smtClean="0"/>
              <a:pPr/>
              <a:t>‹#›</a:t>
            </a:fld>
            <a:endParaRPr lang="en-US" dirty="0"/>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Arial Regular" charset="0"/>
                <a:ea typeface="+mn-ea"/>
                <a:cs typeface="+mn-cs"/>
              </a:rPr>
              <a:t>Photo: Image of a blind man with headset using the Accessible IBM Airline Self-Service Kiosk at CSUN 2008. The person has tactilely located the EZ Access® keypad and is using it and the speech output to complete the check-in transaction.</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4</a:t>
            </a:fld>
            <a:endParaRPr lang="en-US" dirty="0"/>
          </a:p>
        </p:txBody>
      </p:sp>
    </p:spTree>
    <p:extLst>
      <p:ext uri="{BB962C8B-B14F-4D97-AF65-F5344CB8AC3E}">
        <p14:creationId xmlns:p14="http://schemas.microsoft.com/office/powerpoint/2010/main" val="227363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Level Access worked with one of the larger U.S. domestic airlines to enable their development of first release of their accessible self-service kiosk, which has begun deployment in certain airports.  Some services that Level Access provided this client included:</a:t>
            </a:r>
          </a:p>
          <a:p>
            <a:pPr marL="228600" indent="-228600">
              <a:buAutoNum type="arabicPeriod"/>
            </a:pPr>
            <a:r>
              <a:rPr lang="en-US" b="1" dirty="0"/>
              <a:t>Requirements Workshop &amp; Report: </a:t>
            </a:r>
            <a:r>
              <a:rPr lang="en-US" dirty="0"/>
              <a:t>Level Access conducted a workshop with the kiosk product managers, designers, developers and QA testers.  In this workshop, we reviewed the components of the airline’s kiosk stack (Hardware, Platform SW, Check-In App) and discussed approaches for meeting ACAA kiosk accessibility compliance requirements. After the workshop, a Report was completed to prepare the integrated team for work to come.</a:t>
            </a:r>
          </a:p>
          <a:p>
            <a:pPr marL="228600" indent="-228600">
              <a:buAutoNum type="arabicPeriod"/>
            </a:pPr>
            <a:r>
              <a:rPr lang="en-US" b="1" dirty="0"/>
              <a:t>Kiosk Stack Requirements &amp; Speech Design: </a:t>
            </a:r>
            <a:r>
              <a:rPr lang="en-US" b="0" dirty="0"/>
              <a:t>Level Access prepared an outline of the full kiosk stack requirements including some notations to document how the airline carrier was planning to meet the requirements. Level Access also discussed various aspects of speech user interaction using the airline carrier’s selected hardware.  </a:t>
            </a:r>
          </a:p>
          <a:p>
            <a:pPr marL="228600" indent="-228600">
              <a:buAutoNum type="arabicPeriod"/>
            </a:pPr>
            <a:r>
              <a:rPr lang="en-US" b="1" dirty="0"/>
              <a:t>Initial Audit - Pre Full Development: </a:t>
            </a:r>
            <a:r>
              <a:rPr lang="en-US" b="0" dirty="0"/>
              <a:t>Level Access performed an initial audit of the working development unit, including a review of the hardware and software design, speech interaction, etc. This audit included both technical assessment as well as use cast testing including persons with disabilities.</a:t>
            </a:r>
          </a:p>
          <a:p>
            <a:pPr marL="228600" indent="-228600">
              <a:buAutoNum type="arabicPeriod"/>
            </a:pPr>
            <a:r>
              <a:rPr lang="en-US" b="1" dirty="0"/>
              <a:t>Development Consulting &amp; Full Pre-Release Audit</a:t>
            </a:r>
            <a:r>
              <a:rPr lang="en-US" dirty="0"/>
              <a:t>: After the initial audit, Level Access consulted with the airline’s kiosk development team as needed, to help them address accessibility challenges identified during the initial audit.  Before the kiosk’s final release, Level Access performed a second, full-audit of the release version, onsite at an airport. </a:t>
            </a:r>
          </a:p>
          <a:p>
            <a:pPr marL="228600" indent="-228600">
              <a:buAutoNum type="arabicPeriod"/>
            </a:pPr>
            <a:r>
              <a:rPr lang="en-US" b="1" dirty="0"/>
              <a:t>Accessible Kiosk Style Guide: </a:t>
            </a:r>
            <a:r>
              <a:rPr lang="en-US" dirty="0"/>
              <a:t>To help this airline client achieve accessible kiosk consistency, Level Access created an Accessible Kiosk Style Guide.  This guide should help the company as it continues to ensure its self-service kiosks comply with ACAA.</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15</a:t>
            </a:fld>
            <a:endParaRPr lang="en-US" dirty="0"/>
          </a:p>
        </p:txBody>
      </p:sp>
    </p:spTree>
    <p:extLst>
      <p:ext uri="{BB962C8B-B14F-4D97-AF65-F5344CB8AC3E}">
        <p14:creationId xmlns:p14="http://schemas.microsoft.com/office/powerpoint/2010/main" val="420350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Accessible Kiosk Style Guide that Level Access created for this airline client covers topics like: </a:t>
            </a:r>
          </a:p>
          <a:p>
            <a:pPr marL="228600" indent="-228600">
              <a:buAutoNum type="arabicParenBoth"/>
            </a:pPr>
            <a:r>
              <a:rPr lang="en-US" dirty="0"/>
              <a:t>Important platform considerations; </a:t>
            </a:r>
          </a:p>
          <a:p>
            <a:pPr marL="228600" indent="-228600">
              <a:buAutoNum type="arabicParenBoth"/>
            </a:pPr>
            <a:r>
              <a:rPr lang="en-US" dirty="0"/>
              <a:t>Speech user experience; </a:t>
            </a:r>
          </a:p>
          <a:p>
            <a:pPr marL="228600" indent="-228600">
              <a:buAutoNum type="arabicParenBoth"/>
            </a:pPr>
            <a:r>
              <a:rPr lang="en-US" dirty="0"/>
              <a:t>Global speech interaction patterns (e.g. activation of speech mode and adjusting volume, initial orientation, navigation and focus indicators, making a selection, top and bottom of screen indicators, screen transitions, help/repeating instructions, cancelling the transaction); and</a:t>
            </a:r>
          </a:p>
          <a:p>
            <a:pPr marL="228600" indent="-228600">
              <a:buAutoNum type="arabicParenBoth"/>
            </a:pPr>
            <a:r>
              <a:rPr lang="en-US" dirty="0"/>
              <a:t>Element-Level Speech Interaction Patterns (e.g. screen titles/headings, instructional text, etc.).</a:t>
            </a:r>
          </a:p>
          <a:p>
            <a:pPr marL="228600" indent="-228600">
              <a:buAutoNum type="arabicParenBoth"/>
            </a:pPr>
            <a:endParaRPr lang="en-US" dirty="0"/>
          </a:p>
          <a:p>
            <a:pPr marL="0" indent="0">
              <a:buNone/>
            </a:pPr>
            <a:r>
              <a:rPr lang="en-US" dirty="0"/>
              <a:t>An example of guidance for checkbox-type controls is shown here.  Each guidance element in the Style Guide provides: requirement, mapping to ACAA requirements, compliant figure(s) / example(s), and a caption describing each figure/example.</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16</a:t>
            </a:fld>
            <a:endParaRPr lang="en-US" dirty="0"/>
          </a:p>
        </p:txBody>
      </p:sp>
    </p:spTree>
    <p:extLst>
      <p:ext uri="{BB962C8B-B14F-4D97-AF65-F5344CB8AC3E}">
        <p14:creationId xmlns:p14="http://schemas.microsoft.com/office/powerpoint/2010/main" val="2621224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18</a:t>
            </a:fld>
            <a:endParaRPr lang="en-US" dirty="0"/>
          </a:p>
        </p:txBody>
      </p:sp>
    </p:spTree>
    <p:extLst>
      <p:ext uri="{BB962C8B-B14F-4D97-AF65-F5344CB8AC3E}">
        <p14:creationId xmlns:p14="http://schemas.microsoft.com/office/powerpoint/2010/main" val="1649302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19</a:t>
            </a:fld>
            <a:endParaRPr lang="en-US" dirty="0"/>
          </a:p>
        </p:txBody>
      </p:sp>
    </p:spTree>
    <p:extLst>
      <p:ext uri="{BB962C8B-B14F-4D97-AF65-F5344CB8AC3E}">
        <p14:creationId xmlns:p14="http://schemas.microsoft.com/office/powerpoint/2010/main" val="3708385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Arial Regular" charset="0"/>
                <a:ea typeface="+mn-ea"/>
                <a:cs typeface="+mn-cs"/>
              </a:rPr>
              <a:t>Various installed airline kiosks from (Left to Right, Top to Bottom): United Airlines, Southwest Airlines, American Airlines, Alaska Airlines, Frontier Airlines</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5</a:t>
            </a:fld>
            <a:endParaRPr lang="en-US" dirty="0"/>
          </a:p>
        </p:txBody>
      </p:sp>
    </p:spTree>
    <p:extLst>
      <p:ext uri="{BB962C8B-B14F-4D97-AF65-F5344CB8AC3E}">
        <p14:creationId xmlns:p14="http://schemas.microsoft.com/office/powerpoint/2010/main" val="72275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So where do we go from here?</a:t>
            </a:r>
          </a:p>
          <a:p>
            <a:pPr marL="171450" lvl="0" indent="-171450">
              <a:buFont typeface="Arial" panose="020B0604020202020204" pitchFamily="34" charset="0"/>
              <a:buChar char="•"/>
            </a:pPr>
            <a:r>
              <a:rPr lang="en-US" b="1" dirty="0"/>
              <a:t>Websites</a:t>
            </a:r>
            <a:r>
              <a:rPr lang="en-US" dirty="0"/>
              <a:t>: Airlines have worked to make their websites meet ACAA requirements beginning with core services (12-Dec-2015) and then entire websites (12-Dec-2016).  Now, airlines must monitor and maintain accessibility of those sites.</a:t>
            </a:r>
          </a:p>
          <a:p>
            <a:pPr marL="171450" lvl="0" indent="-171450">
              <a:buFont typeface="Arial" panose="020B0604020202020204" pitchFamily="34" charset="0"/>
              <a:buChar char="•"/>
            </a:pPr>
            <a:r>
              <a:rPr lang="en-US" b="1" dirty="0"/>
              <a:t>Kiosks</a:t>
            </a:r>
            <a:r>
              <a:rPr lang="en-US" dirty="0"/>
              <a:t>: On the Kiosk side, airlines have worked to begin to put in place their first publicly available kiosks beginning with new installations happening after 12-Dec-2016. Now, airlines must monitor and maintain accessibility of those kiosks, expanding to ensure that 25% of all kiosks are accessible by 12-Dec-2022.</a:t>
            </a:r>
          </a:p>
          <a:p>
            <a:pPr marL="171450" lvl="0" indent="-171450">
              <a:buFont typeface="Arial" panose="020B0604020202020204" pitchFamily="34" charset="0"/>
              <a:buChar char="•"/>
            </a:pPr>
            <a:r>
              <a:rPr lang="en-US" b="1" dirty="0"/>
              <a:t>Programs</a:t>
            </a:r>
            <a:r>
              <a:rPr lang="en-US" dirty="0"/>
              <a:t>: Over the last year (2017) – given this need to monitor and maintain web and kiosk accessibility - we’ve seen an increasing need for digital accessibility programs.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6</a:t>
            </a:fld>
            <a:endParaRPr lang="en-US" dirty="0"/>
          </a:p>
        </p:txBody>
      </p:sp>
    </p:spTree>
    <p:extLst>
      <p:ext uri="{BB962C8B-B14F-4D97-AF65-F5344CB8AC3E}">
        <p14:creationId xmlns:p14="http://schemas.microsoft.com/office/powerpoint/2010/main" val="364005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step is to locate the accessible kiosk unit in the airport</a:t>
            </a:r>
          </a:p>
          <a:p>
            <a:pPr marL="171450" indent="-171450">
              <a:buFont typeface="Arial" panose="020B0604020202020204" pitchFamily="34" charset="0"/>
              <a:buChar char="•"/>
            </a:pPr>
            <a:r>
              <a:rPr lang="en-US" dirty="0"/>
              <a:t>Second step is to find the audio jack and plug in the headset on the accessibility keypad.  The user can adjust the volume of the speech output as needed.</a:t>
            </a:r>
          </a:p>
          <a:p>
            <a:pPr marL="171450" indent="-171450">
              <a:buFont typeface="Arial" panose="020B0604020202020204" pitchFamily="34" charset="0"/>
              <a:buChar char="•"/>
            </a:pPr>
            <a:r>
              <a:rPr lang="en-US" dirty="0"/>
              <a:t>Third step is to listen to an application overview, then pressing down (or other) key on the </a:t>
            </a:r>
            <a:r>
              <a:rPr lang="en-US" dirty="0" err="1"/>
              <a:t>accessbiility</a:t>
            </a:r>
            <a:r>
              <a:rPr lang="en-US" dirty="0"/>
              <a:t> keypad to begin the transaction.</a:t>
            </a:r>
          </a:p>
        </p:txBody>
      </p:sp>
      <p:sp>
        <p:nvSpPr>
          <p:cNvPr id="4" name="Slide Number Placeholder 3"/>
          <p:cNvSpPr>
            <a:spLocks noGrp="1"/>
          </p:cNvSpPr>
          <p:nvPr>
            <p:ph type="sldNum" sz="quarter" idx="10"/>
          </p:nvPr>
        </p:nvSpPr>
        <p:spPr/>
        <p:txBody>
          <a:bodyPr/>
          <a:lstStyle/>
          <a:p>
            <a:fld id="{5104204D-A129-834B-B1A3-84C093EE0EB0}" type="slidenum">
              <a:rPr lang="en-US" smtClean="0"/>
              <a:pPr/>
              <a:t>8</a:t>
            </a:fld>
            <a:endParaRPr lang="en-US" dirty="0"/>
          </a:p>
        </p:txBody>
      </p:sp>
    </p:spTree>
    <p:extLst>
      <p:ext uri="{BB962C8B-B14F-4D97-AF65-F5344CB8AC3E}">
        <p14:creationId xmlns:p14="http://schemas.microsoft.com/office/powerpoint/2010/main" val="299886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fourth step is to ask the user to find the loyalty or credit card slot and swipe their card to find their reservation. This could also be a scan of a printed or mobile barcode.</a:t>
            </a:r>
          </a:p>
          <a:p>
            <a:pPr marL="171450" indent="-171450">
              <a:buFont typeface="Arial" panose="020B0604020202020204" pitchFamily="34" charset="0"/>
              <a:buChar char="•"/>
            </a:pPr>
            <a:r>
              <a:rPr lang="en-US" dirty="0"/>
              <a:t>Fifth step is to view an interstitial screen, where a "please wait" message is displayed while the system attempts to find the user's reservation. </a:t>
            </a:r>
          </a:p>
          <a:p>
            <a:pPr marL="171450" indent="-171450">
              <a:buFont typeface="Arial" panose="020B0604020202020204" pitchFamily="34" charset="0"/>
              <a:buChar char="•"/>
            </a:pPr>
            <a:r>
              <a:rPr lang="en-US" dirty="0"/>
              <a:t>The sixth step is to enter a reservation confirmation number. This is required because the system was not able to find the reservation using the card swiped in the reader.  So, the user utilizes accessibility keypad and speech to input an alphanumeric record locator.</a:t>
            </a:r>
          </a:p>
        </p:txBody>
      </p:sp>
      <p:sp>
        <p:nvSpPr>
          <p:cNvPr id="4" name="Slide Number Placeholder 3"/>
          <p:cNvSpPr>
            <a:spLocks noGrp="1"/>
          </p:cNvSpPr>
          <p:nvPr>
            <p:ph type="sldNum" sz="quarter" idx="10"/>
          </p:nvPr>
        </p:nvSpPr>
        <p:spPr/>
        <p:txBody>
          <a:bodyPr/>
          <a:lstStyle/>
          <a:p>
            <a:fld id="{5104204D-A129-834B-B1A3-84C093EE0EB0}" type="slidenum">
              <a:rPr lang="en-US" smtClean="0"/>
              <a:pPr/>
              <a:t>9</a:t>
            </a:fld>
            <a:endParaRPr lang="en-US" dirty="0"/>
          </a:p>
        </p:txBody>
      </p:sp>
    </p:spTree>
    <p:extLst>
      <p:ext uri="{BB962C8B-B14F-4D97-AF65-F5344CB8AC3E}">
        <p14:creationId xmlns:p14="http://schemas.microsoft.com/office/powerpoint/2010/main" val="300572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seventh step is to select the passenger in the located reservation who are checking in now.  To do so the user utilizes the accessibility keypad and speech output to select/de-select checkboxes for each passenger in the reservation.</a:t>
            </a:r>
          </a:p>
          <a:p>
            <a:pPr marL="171450" indent="-171450">
              <a:buFont typeface="Arial" panose="020B0604020202020204" pitchFamily="34" charset="0"/>
              <a:buChar char="•"/>
            </a:pPr>
            <a:r>
              <a:rPr lang="en-US" dirty="0"/>
              <a:t>The eighth step is to review the flight segments by reading each row in a simple table using speech output.</a:t>
            </a:r>
          </a:p>
          <a:p>
            <a:pPr marL="171450" indent="-171450">
              <a:buFont typeface="Arial" panose="020B0604020202020204" pitchFamily="34" charset="0"/>
              <a:buChar char="•"/>
            </a:pPr>
            <a:r>
              <a:rPr lang="en-US" dirty="0"/>
              <a:t>The ninth step is to review seat assignments for people checking in now for each flight segment.  The user employs the accessibility keypad (HW) and speech output to read a complex table listing multiple passengers’ seat assignments. </a:t>
            </a:r>
            <a:r>
              <a:rPr lang="en-US" sz="1200" dirty="0">
                <a:latin typeface="Arial" charset="0"/>
                <a:ea typeface="Arial" charset="0"/>
                <a:cs typeface="Arial" charset="0"/>
              </a:rPr>
              <a:t>Options to change seats could also be presented</a:t>
            </a:r>
            <a:r>
              <a:rPr lang="mr-IN" sz="1200" dirty="0">
                <a:latin typeface="Arial" charset="0"/>
                <a:ea typeface="Arial" charset="0"/>
                <a:cs typeface="Arial" charset="0"/>
              </a:rPr>
              <a:t>…</a:t>
            </a:r>
            <a:r>
              <a:rPr lang="en-US" sz="1200" dirty="0">
                <a:latin typeface="Arial" charset="0"/>
                <a:ea typeface="Arial" charset="0"/>
                <a:cs typeface="Arial" charset="0"/>
              </a:rPr>
              <a:t> When user completes check-in they will retrieve printed boarding pass.</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10</a:t>
            </a:fld>
            <a:endParaRPr lang="en-US" dirty="0"/>
          </a:p>
        </p:txBody>
      </p:sp>
    </p:spTree>
    <p:extLst>
      <p:ext uri="{BB962C8B-B14F-4D97-AF65-F5344CB8AC3E}">
        <p14:creationId xmlns:p14="http://schemas.microsoft.com/office/powerpoint/2010/main" val="172029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Descriptions of graphics</a:t>
            </a:r>
          </a:p>
          <a:p>
            <a:pPr marL="171450" indent="-171450">
              <a:buFont typeface="Arial" panose="020B0604020202020204" pitchFamily="34" charset="0"/>
              <a:buChar char="•"/>
            </a:pPr>
            <a:r>
              <a:rPr lang="en-US" b="1" dirty="0"/>
              <a:t>Activation &amp; Volume</a:t>
            </a:r>
            <a:r>
              <a:rPr lang="en-US" dirty="0"/>
              <a:t>: Headset being connected to an audio jack on an EZ Access navigation keypad</a:t>
            </a:r>
          </a:p>
          <a:p>
            <a:pPr marL="171450" indent="-171450">
              <a:buFont typeface="Arial" panose="020B0604020202020204" pitchFamily="34" charset="0"/>
              <a:buChar char="•"/>
            </a:pPr>
            <a:r>
              <a:rPr lang="en-US" b="1" dirty="0"/>
              <a:t>Initial Orientation</a:t>
            </a:r>
            <a:r>
              <a:rPr lang="en-US" dirty="0"/>
              <a:t>: Image of blind woman using headphones and an airline check-in kiosk</a:t>
            </a:r>
          </a:p>
          <a:p>
            <a:pPr marL="171450" indent="-171450">
              <a:buFont typeface="Arial" panose="020B0604020202020204" pitchFamily="34" charset="0"/>
              <a:buChar char="•"/>
            </a:pPr>
            <a:r>
              <a:rPr lang="en-US" b="1" dirty="0"/>
              <a:t>Navigate, Focus, Select</a:t>
            </a:r>
            <a:r>
              <a:rPr lang="en-US" dirty="0"/>
              <a:t>: Screen shot showing user navigating among, focusing on, and selecting UI elements using speech and EZ Access Keypad</a:t>
            </a:r>
          </a:p>
          <a:p>
            <a:pPr marL="171450" indent="-171450">
              <a:buFont typeface="Arial" panose="020B0604020202020204" pitchFamily="34" charset="0"/>
              <a:buChar char="•"/>
            </a:pPr>
            <a:r>
              <a:rPr lang="en-US" b="1" dirty="0"/>
              <a:t>Top/Bottom of Screen</a:t>
            </a:r>
            <a:r>
              <a:rPr lang="en-US" dirty="0"/>
              <a:t>: Screen shot with audio icons for "top" and "bottom" of screen</a:t>
            </a:r>
          </a:p>
          <a:p>
            <a:pPr marL="171450" indent="-171450">
              <a:buFont typeface="Arial" panose="020B0604020202020204" pitchFamily="34" charset="0"/>
              <a:buChar char="•"/>
            </a:pPr>
            <a:r>
              <a:rPr lang="en-US" b="1" dirty="0"/>
              <a:t>Screen Transitions</a:t>
            </a:r>
            <a:r>
              <a:rPr lang="en-US" dirty="0"/>
              <a:t>: Transition screen with "Please wait" message</a:t>
            </a:r>
          </a:p>
          <a:p>
            <a:pPr marL="171450" indent="-171450">
              <a:buFont typeface="Arial" panose="020B0604020202020204" pitchFamily="34" charset="0"/>
              <a:buChar char="•"/>
            </a:pPr>
            <a:r>
              <a:rPr lang="en-US" b="1" dirty="0"/>
              <a:t>Replay Instructions</a:t>
            </a:r>
            <a:r>
              <a:rPr lang="en-US" dirty="0"/>
              <a:t>: Screen shot of kiosk showing user requesting replay of instructions via long press of the Select Button on the EZ Access keypad</a:t>
            </a:r>
          </a:p>
          <a:p>
            <a:pPr marL="171450" indent="-171450">
              <a:buFont typeface="Arial" panose="020B0604020202020204" pitchFamily="34" charset="0"/>
              <a:buChar char="•"/>
            </a:pPr>
            <a:r>
              <a:rPr lang="en-US" b="1" dirty="0"/>
              <a:t>Cancel Transaction</a:t>
            </a:r>
            <a:r>
              <a:rPr lang="en-US" dirty="0"/>
              <a:t>: Screen shot of kiosk with cancel transaction warning</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11</a:t>
            </a:fld>
            <a:endParaRPr lang="en-US" dirty="0"/>
          </a:p>
        </p:txBody>
      </p:sp>
    </p:spTree>
    <p:extLst>
      <p:ext uri="{BB962C8B-B14F-4D97-AF65-F5344CB8AC3E}">
        <p14:creationId xmlns:p14="http://schemas.microsoft.com/office/powerpoint/2010/main" val="2046457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Descriptions of graphics</a:t>
            </a:r>
          </a:p>
          <a:p>
            <a:pPr marL="171450" indent="-171450">
              <a:buFont typeface="Arial" panose="020B0604020202020204" pitchFamily="34" charset="0"/>
              <a:buChar char="•"/>
            </a:pPr>
            <a:r>
              <a:rPr lang="en-US" b="1" dirty="0"/>
              <a:t>Instructional Text: </a:t>
            </a:r>
            <a:r>
              <a:rPr lang="en-US" b="0" dirty="0"/>
              <a:t>Screen shot showing focus indicator around instructional text.</a:t>
            </a:r>
          </a:p>
          <a:p>
            <a:pPr marL="171450" indent="-171450">
              <a:buFont typeface="Arial" panose="020B0604020202020204" pitchFamily="34" charset="0"/>
              <a:buChar char="•"/>
            </a:pPr>
            <a:r>
              <a:rPr lang="en-US" b="1" dirty="0"/>
              <a:t>Meaningful Images: </a:t>
            </a:r>
            <a:r>
              <a:rPr lang="en-US" b="0" dirty="0"/>
              <a:t>Diagrams showing proper way to insert or swipe a loyalty or credit card in two different style card readers (one horizontal, one vertical)</a:t>
            </a:r>
          </a:p>
          <a:p>
            <a:pPr marL="171450" indent="-171450">
              <a:buFont typeface="Arial" panose="020B0604020202020204" pitchFamily="34" charset="0"/>
              <a:buChar char="•"/>
            </a:pPr>
            <a:r>
              <a:rPr lang="en-US" b="1" dirty="0"/>
              <a:t>Buttons</a:t>
            </a:r>
            <a:r>
              <a:rPr lang="en-US" b="0" dirty="0"/>
              <a:t>: Screen shot showing use of EZ Access keypad to move focus onto button and select the button after understanding its purpose</a:t>
            </a:r>
          </a:p>
          <a:p>
            <a:pPr marL="171450" indent="-171450">
              <a:buFont typeface="Arial" panose="020B0604020202020204" pitchFamily="34" charset="0"/>
              <a:buChar char="•"/>
            </a:pPr>
            <a:r>
              <a:rPr lang="en-US" b="1" dirty="0"/>
              <a:t>Checkboxes:</a:t>
            </a:r>
            <a:r>
              <a:rPr lang="en-US" b="0" dirty="0"/>
              <a:t> Screen shot showing use of EZ Access keypad to move focus onto checkbox and select / de-select the checkboxes after understanding the checkbox labels.</a:t>
            </a:r>
          </a:p>
          <a:p>
            <a:pPr marL="171450" indent="-171450">
              <a:buFont typeface="Arial" panose="020B0604020202020204" pitchFamily="34" charset="0"/>
              <a:buChar char="•"/>
            </a:pPr>
            <a:r>
              <a:rPr lang="en-US" b="1" dirty="0"/>
              <a:t>Text Inputs &amp; Keys: </a:t>
            </a:r>
            <a:r>
              <a:rPr lang="en-US" b="0" dirty="0"/>
              <a:t>Screen shot showing use of EZ Access keypad to navigate an on-screen keypad and enter alphanumeric text into a text input on screen.</a:t>
            </a:r>
          </a:p>
          <a:p>
            <a:pPr marL="171450" indent="-171450">
              <a:buFont typeface="Arial" panose="020B0604020202020204" pitchFamily="34" charset="0"/>
              <a:buChar char="•"/>
            </a:pPr>
            <a:r>
              <a:rPr lang="en-US" b="1" dirty="0"/>
              <a:t>Simple Tables: </a:t>
            </a:r>
            <a:r>
              <a:rPr lang="en-US" b="0" dirty="0"/>
              <a:t>Screen shot showing simple table listing a few flight segments with table column headers like "Flight", "From", etc.</a:t>
            </a:r>
          </a:p>
          <a:p>
            <a:pPr marL="171450" indent="-171450">
              <a:buFont typeface="Arial" panose="020B0604020202020204" pitchFamily="34" charset="0"/>
              <a:buChar char="•"/>
            </a:pPr>
            <a:r>
              <a:rPr lang="en-US" b="1" dirty="0"/>
              <a:t>Complex Tables: </a:t>
            </a:r>
            <a:r>
              <a:rPr lang="en-US" b="0" dirty="0"/>
              <a:t>Screen shot showing complex table with seat assignments for multiple passengers checking in now, and multiple flight segments.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12</a:t>
            </a:fld>
            <a:endParaRPr lang="en-US" dirty="0"/>
          </a:p>
        </p:txBody>
      </p:sp>
    </p:spTree>
    <p:extLst>
      <p:ext uri="{BB962C8B-B14F-4D97-AF65-F5344CB8AC3E}">
        <p14:creationId xmlns:p14="http://schemas.microsoft.com/office/powerpoint/2010/main" val="3210565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13</a:t>
            </a:fld>
            <a:endParaRPr lang="en-US" dirty="0"/>
          </a:p>
        </p:txBody>
      </p:sp>
    </p:spTree>
    <p:extLst>
      <p:ext uri="{BB962C8B-B14F-4D97-AF65-F5344CB8AC3E}">
        <p14:creationId xmlns:p14="http://schemas.microsoft.com/office/powerpoint/2010/main" val="3026291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cap="all" baseline="0">
                <a:solidFill>
                  <a:srgbClr val="000000"/>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5185"/>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3" name="Content Placeholder 2"/>
          <p:cNvSpPr>
            <a:spLocks noGrp="1"/>
          </p:cNvSpPr>
          <p:nvPr>
            <p:ph idx="1"/>
          </p:nvPr>
        </p:nvSpPr>
        <p:spPr>
          <a:xfrm>
            <a:off x="838200" y="1644161"/>
            <a:ext cx="10515600"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2592" y="6356349"/>
            <a:ext cx="47068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2" name="Picture 11"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5185"/>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39243" y="6356350"/>
            <a:ext cx="47135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5185"/>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3" name="Content Placeholder 2"/>
          <p:cNvSpPr>
            <a:spLocks noGrp="1"/>
          </p:cNvSpPr>
          <p:nvPr>
            <p:ph idx="1"/>
          </p:nvPr>
        </p:nvSpPr>
        <p:spPr>
          <a:xfrm>
            <a:off x="838200" y="1644161"/>
            <a:ext cx="5140569"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1"/>
          </p:nvPr>
        </p:nvSpPr>
        <p:spPr>
          <a:xfrm>
            <a:off x="6101863" y="1644161"/>
            <a:ext cx="5251938"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le and Content (WHITE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455185"/>
            <a:ext cx="10515600" cy="637198"/>
          </a:xfrm>
        </p:spPr>
        <p:txBody>
          <a:bodyPr anchor="b">
            <a:noAutofit/>
          </a:bodyPr>
          <a:lstStyle>
            <a:lvl1pPr>
              <a:defRPr sz="3600" b="1" i="0" cap="none" baseline="0">
                <a:solidFill>
                  <a:srgbClr val="000000"/>
                </a:solidFill>
                <a:latin typeface="Arial Black" charset="0"/>
                <a:ea typeface="Arial Black" charset="0"/>
                <a:cs typeface="Arial Black" charset="0"/>
              </a:defRPr>
            </a:lvl1pPr>
          </a:lstStyle>
          <a:p>
            <a:r>
              <a:rPr lang="en-US" dirty="0"/>
              <a:t>Click to Edit Master Title Slide</a:t>
            </a:r>
          </a:p>
        </p:txBody>
      </p:sp>
      <p:sp>
        <p:nvSpPr>
          <p:cNvPr id="7" name="Subtitle 2"/>
          <p:cNvSpPr>
            <a:spLocks noGrp="1"/>
          </p:cNvSpPr>
          <p:nvPr>
            <p:ph type="subTitle" idx="12"/>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6" name="Content Placeholder 2"/>
          <p:cNvSpPr>
            <a:spLocks noGrp="1"/>
          </p:cNvSpPr>
          <p:nvPr>
            <p:ph idx="1"/>
          </p:nvPr>
        </p:nvSpPr>
        <p:spPr>
          <a:xfrm>
            <a:off x="838200" y="1948500"/>
            <a:ext cx="4806696" cy="3890280"/>
          </a:xfrm>
        </p:spPr>
        <p:txBody>
          <a:bodyPr/>
          <a:lstStyle>
            <a:lvl1pPr>
              <a:buClr>
                <a:schemeClr val="bg1">
                  <a:lumMod val="95000"/>
                </a:schemeClr>
              </a:buClr>
              <a:defRPr sz="2400" b="0" i="0">
                <a:solidFill>
                  <a:schemeClr val="bg1"/>
                </a:solidFill>
                <a:latin typeface="Arial" charset="0"/>
                <a:ea typeface="Arial" charset="0"/>
                <a:cs typeface="Arial" charset="0"/>
              </a:defRPr>
            </a:lvl1pPr>
            <a:lvl2pPr>
              <a:buClr>
                <a:schemeClr val="bg1">
                  <a:lumMod val="95000"/>
                </a:schemeClr>
              </a:buClr>
              <a:defRPr sz="2000" b="0" i="0">
                <a:solidFill>
                  <a:schemeClr val="bg1"/>
                </a:solidFill>
                <a:latin typeface="Arial" charset="0"/>
                <a:ea typeface="Arial" charset="0"/>
                <a:cs typeface="Arial" charset="0"/>
              </a:defRPr>
            </a:lvl2pPr>
            <a:lvl3pPr>
              <a:buClr>
                <a:schemeClr val="bg1">
                  <a:lumMod val="95000"/>
                </a:schemeClr>
              </a:buClr>
              <a:defRPr sz="1800" b="0" i="0">
                <a:solidFill>
                  <a:schemeClr val="bg1"/>
                </a:solidFill>
                <a:latin typeface="Arial" charset="0"/>
                <a:ea typeface="Arial" charset="0"/>
                <a:cs typeface="Arial" charset="0"/>
              </a:defRPr>
            </a:lvl3pPr>
            <a:lvl4pPr>
              <a:buClr>
                <a:schemeClr val="bg1">
                  <a:lumMod val="95000"/>
                </a:schemeClr>
              </a:buClr>
              <a:defRPr b="0" i="0">
                <a:solidFill>
                  <a:schemeClr val="bg1"/>
                </a:solidFill>
                <a:latin typeface="Arial" charset="0"/>
                <a:ea typeface="Arial" charset="0"/>
                <a:cs typeface="Arial" charset="0"/>
              </a:defRPr>
            </a:lvl4pPr>
            <a:lvl5pPr>
              <a:buClr>
                <a:schemeClr val="bg1">
                  <a:lumMod val="95000"/>
                </a:schemeClr>
              </a:buCl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10" name="Picture 9"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21909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rgbClr val="000000"/>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4" name="Picture 3"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06461981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cap="all" baseline="0">
                <a:solidFill>
                  <a:srgbClr val="000000"/>
                </a:solidFill>
                <a:latin typeface="Arial Black" charset="0"/>
                <a:ea typeface="Arial Black" charset="0"/>
                <a:cs typeface="Arial Black" charset="0"/>
              </a:defRPr>
            </a:lvl1pPr>
          </a:lstStyle>
          <a:p>
            <a:r>
              <a:rPr lang="en-US" dirty="0"/>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000000"/>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000000"/>
                </a:solidFill>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7" name="Slide Number Placeholder 6"/>
          <p:cNvSpPr>
            <a:spLocks noGrp="1"/>
          </p:cNvSpPr>
          <p:nvPr>
            <p:ph type="sldNum" sz="quarter" idx="12"/>
          </p:nvPr>
        </p:nvSpPr>
        <p:spPr/>
        <p:txBody>
          <a:bodyPr/>
          <a:lstStyle>
            <a:lvl1pPr algn="l">
              <a:defRPr/>
            </a:lvl1pPr>
          </a:lstStyle>
          <a:p>
            <a:fld id="{3FDB74AC-D144-DD42-88B1-786F0F2BF277}" type="slidenum">
              <a:rPr lang="en-US" smtClean="0"/>
              <a:pPr/>
              <a:t>‹#›</a:t>
            </a:fld>
            <a:endParaRPr lang="en-US" dirty="0"/>
          </a:p>
        </p:txBody>
      </p:sp>
      <p:sp>
        <p:nvSpPr>
          <p:cNvPr id="9"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pic>
        <p:nvPicPr>
          <p:cNvPr id="8" name="Picture 7"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4394567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60531" y="6356350"/>
            <a:ext cx="4870938"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2030EA8A-DA75-3443-B9EE-A63E33F4F203}" type="slidenum">
              <a:rPr lang="en-US" smtClean="0"/>
              <a:pPr/>
              <a:t>‹#›</a:t>
            </a:fld>
            <a:endParaRPr lang="en-US" dirty="0"/>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62" r:id="rId5"/>
    <p:sldLayoutId id="2147483651" r:id="rId6"/>
    <p:sldLayoutId id="2147483659" r:id="rId7"/>
    <p:sldLayoutId id="2147483655" r:id="rId8"/>
    <p:sldLayoutId id="2147483657" r:id="rId9"/>
  </p:sldLayoutIdLst>
  <p:hf hdr="0"/>
  <p:txStyles>
    <p:titleStyle>
      <a:lvl1pPr algn="l" defTabSz="914400" rtl="0" eaLnBrk="1" latinLnBrk="0" hangingPunct="1">
        <a:lnSpc>
          <a:spcPct val="90000"/>
        </a:lnSpc>
        <a:spcBef>
          <a:spcPct val="0"/>
        </a:spcBef>
        <a:buNone/>
        <a:defRPr sz="4400" kern="1200">
          <a:solidFill>
            <a:srgbClr val="000000"/>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charset="0"/>
        <a:buChar char="•"/>
        <a:defRPr sz="2800" kern="1200">
          <a:solidFill>
            <a:srgbClr val="000000"/>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charset="0"/>
        <a:buChar char="•"/>
        <a:defRPr sz="2400" kern="1200">
          <a:solidFill>
            <a:srgbClr val="000000"/>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charset="0"/>
        <a:buChar char="•"/>
        <a:defRPr sz="2000" kern="1200">
          <a:solidFill>
            <a:srgbClr val="000000"/>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charset="0"/>
        <a:buChar char="•"/>
        <a:defRPr sz="1800" kern="1200">
          <a:solidFill>
            <a:srgbClr val="000000"/>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charset="0"/>
        <a:buChar char="•"/>
        <a:defRPr sz="1800" kern="1200">
          <a:solidFill>
            <a:srgbClr val="00000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1.tiff"/><Relationship Id="rId7"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27.tiff"/><Relationship Id="rId4" Type="http://schemas.openxmlformats.org/officeDocument/2006/relationships/image" Target="../media/image26.tiff"/></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4.tiff"/><Relationship Id="rId3" Type="http://schemas.openxmlformats.org/officeDocument/2006/relationships/image" Target="../media/image29.png"/><Relationship Id="rId7" Type="http://schemas.openxmlformats.org/officeDocument/2006/relationships/image" Target="../media/image31.tiff"/><Relationship Id="rId12" Type="http://schemas.microsoft.com/office/2007/relationships/hdphoto" Target="../media/hdphoto6.wdp"/><Relationship Id="rId17" Type="http://schemas.openxmlformats.org/officeDocument/2006/relationships/image" Target="../media/image36.tiff"/><Relationship Id="rId2" Type="http://schemas.openxmlformats.org/officeDocument/2006/relationships/notesSlide" Target="../notesSlides/notesSlide7.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33.tiff"/><Relationship Id="rId5" Type="http://schemas.openxmlformats.org/officeDocument/2006/relationships/image" Target="../media/image30.tiff"/><Relationship Id="rId15" Type="http://schemas.openxmlformats.org/officeDocument/2006/relationships/image" Target="../media/image35.tiff"/><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2.tiff"/><Relationship Id="rId14" Type="http://schemas.microsoft.com/office/2007/relationships/hdphoto" Target="../media/hdphoto7.wdp"/></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41.png"/><Relationship Id="rId3" Type="http://schemas.openxmlformats.org/officeDocument/2006/relationships/image" Target="../media/image29.png"/><Relationship Id="rId7" Type="http://schemas.openxmlformats.org/officeDocument/2006/relationships/image" Target="../media/image38.png"/><Relationship Id="rId12" Type="http://schemas.microsoft.com/office/2007/relationships/hdphoto" Target="../media/hdphoto6.wdp"/><Relationship Id="rId17" Type="http://schemas.openxmlformats.org/officeDocument/2006/relationships/image" Target="../media/image43.png"/><Relationship Id="rId2" Type="http://schemas.openxmlformats.org/officeDocument/2006/relationships/notesSlide" Target="../notesSlides/notesSlide8.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0.png"/><Relationship Id="rId5" Type="http://schemas.openxmlformats.org/officeDocument/2006/relationships/image" Target="../media/image37.png"/><Relationship Id="rId15" Type="http://schemas.openxmlformats.org/officeDocument/2006/relationships/image" Target="../media/image42.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9.png"/><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5.tiff"/><Relationship Id="rId7" Type="http://schemas.microsoft.com/office/2007/relationships/hdphoto" Target="../media/hdphoto9.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tiff"/><Relationship Id="rId4" Type="http://schemas.openxmlformats.org/officeDocument/2006/relationships/image" Target="../media/image46.tiff"/><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kioskindustry.org/ada-whitepaper-2017/" TargetMode="External"/><Relationship Id="rId2" Type="http://schemas.openxmlformats.org/officeDocument/2006/relationships/hyperlink" Target="https://www.law.cornell.edu/cfr/text/14/382.57" TargetMode="Externa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hyperlink" Target="https://www.levelaccess.com/blog/category/air-carrier-access-act-acaa/" TargetMode="External"/><Relationship Id="rId4" Type="http://schemas.openxmlformats.org/officeDocument/2006/relationships/hyperlink" Target="https://www.levelaccess.com/department-transportation-reaches-agreements-airlines-accessible-airport-kiosks-website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hyperlink" Target="mailto:bill.curtis-davidson@levelaccess.com" TargetMode="External"/><Relationship Id="rId7" Type="http://schemas.openxmlformats.org/officeDocument/2006/relationships/hyperlink" Target="https://www.linkedin.com/company/level-access" TargetMode="External"/><Relationship Id="rId12" Type="http://schemas.openxmlformats.org/officeDocument/2006/relationships/hyperlink" Target="https://www.levelaccess.com/csun18/" TargetMode="External"/><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1.jpeg"/><Relationship Id="rId11" Type="http://schemas.openxmlformats.org/officeDocument/2006/relationships/hyperlink" Target="https://www.levelaccess.com/blog/" TargetMode="External"/><Relationship Id="rId5" Type="http://schemas.openxmlformats.org/officeDocument/2006/relationships/hyperlink" Target="https://twitter.com/LevelAccessA11y" TargetMode="External"/><Relationship Id="rId10" Type="http://schemas.openxmlformats.org/officeDocument/2006/relationships/image" Target="../media/image63.png"/><Relationship Id="rId4" Type="http://schemas.openxmlformats.org/officeDocument/2006/relationships/image" Target="../media/image60.jpeg"/><Relationship Id="rId9" Type="http://schemas.openxmlformats.org/officeDocument/2006/relationships/hyperlink" Target="https://www.facebook.com/LevelAccessA11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tiff"/><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tiff"/><Relationship Id="rId11" Type="http://schemas.openxmlformats.org/officeDocument/2006/relationships/image" Target="../media/image20.tiff"/><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tiff"/></Relationships>
</file>

<file path=ppt/slides/_rels/slide9.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jpeg"/><Relationship Id="rId4" Type="http://schemas.openxmlformats.org/officeDocument/2006/relationships/image" Target="../media/image22.tiff"/><Relationship Id="rId9"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786745" y="1343888"/>
            <a:ext cx="6895111" cy="1925786"/>
          </a:xfrm>
        </p:spPr>
        <p:txBody>
          <a:bodyPr anchor="b">
            <a:normAutofit fontScale="90000"/>
          </a:bodyPr>
          <a:lstStyle/>
          <a:p>
            <a:r>
              <a:rPr lang="en-US" cap="none" dirty="0"/>
              <a:t>Ready for Take-Off! </a:t>
            </a:r>
            <a:r>
              <a:rPr lang="en-US" sz="3600" cap="none" dirty="0"/>
              <a:t>Designing ACAA Compliant Self-Service Kiosks</a:t>
            </a:r>
            <a:endParaRPr lang="en-US" dirty="0"/>
          </a:p>
        </p:txBody>
      </p:sp>
      <p:sp>
        <p:nvSpPr>
          <p:cNvPr id="11" name="Subtitle 10"/>
          <p:cNvSpPr>
            <a:spLocks noGrp="1"/>
          </p:cNvSpPr>
          <p:nvPr>
            <p:ph type="subTitle" idx="1"/>
          </p:nvPr>
        </p:nvSpPr>
        <p:spPr>
          <a:xfrm>
            <a:off x="4786745" y="3463637"/>
            <a:ext cx="6895111" cy="1440872"/>
          </a:xfrm>
        </p:spPr>
        <p:txBody>
          <a:bodyPr>
            <a:normAutofit/>
          </a:bodyPr>
          <a:lstStyle/>
          <a:p>
            <a:r>
              <a:rPr lang="en-US" dirty="0"/>
              <a:t>Presented By:  </a:t>
            </a:r>
            <a:br>
              <a:rPr lang="en-US" dirty="0"/>
            </a:br>
            <a:r>
              <a:rPr lang="en-US" sz="3000" b="1" dirty="0"/>
              <a:t>Bill Curtis-Davidson</a:t>
            </a:r>
            <a:br>
              <a:rPr lang="en-US" dirty="0"/>
            </a:br>
            <a:r>
              <a:rPr lang="en-US" dirty="0"/>
              <a:t>Senior Director, Strategic Consulting Services</a:t>
            </a:r>
          </a:p>
        </p:txBody>
      </p:sp>
      <p:sp>
        <p:nvSpPr>
          <p:cNvPr id="5" name="Subtitle 4">
            <a:extLst>
              <a:ext uri="{FF2B5EF4-FFF2-40B4-BE49-F238E27FC236}">
                <a16:creationId xmlns:a16="http://schemas.microsoft.com/office/drawing/2014/main" id="{32777B78-87C9-46C7-A214-617030D53635}"/>
              </a:ext>
            </a:extLst>
          </p:cNvPr>
          <p:cNvSpPr txBox="1">
            <a:spLocks/>
          </p:cNvSpPr>
          <p:nvPr/>
        </p:nvSpPr>
        <p:spPr>
          <a:xfrm>
            <a:off x="3657599" y="5153890"/>
            <a:ext cx="5043056" cy="10458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solidFill>
                  <a:srgbClr val="22232F"/>
                </a:solidFill>
              </a:rPr>
              <a:t>CSUN 2018 Assistive</a:t>
            </a:r>
            <a:br>
              <a:rPr lang="en-US" sz="2000" i="1" dirty="0">
                <a:solidFill>
                  <a:srgbClr val="22232F"/>
                </a:solidFill>
              </a:rPr>
            </a:br>
            <a:r>
              <a:rPr lang="en-US" sz="2000" i="1" dirty="0">
                <a:solidFill>
                  <a:srgbClr val="22232F"/>
                </a:solidFill>
              </a:rPr>
              <a:t>Technology Conference</a:t>
            </a:r>
          </a:p>
          <a:p>
            <a:r>
              <a:rPr lang="en-US" sz="2000" dirty="0">
                <a:solidFill>
                  <a:srgbClr val="22232F"/>
                </a:solidFill>
              </a:rPr>
              <a:t>March 21, 2018</a:t>
            </a:r>
          </a:p>
        </p:txBody>
      </p:sp>
    </p:spTree>
    <p:extLst>
      <p:ext uri="{BB962C8B-B14F-4D97-AF65-F5344CB8AC3E}">
        <p14:creationId xmlns:p14="http://schemas.microsoft.com/office/powerpoint/2010/main" val="915173020"/>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Accessible Kiosk Design &amp; UX – Part 3</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pic>
        <p:nvPicPr>
          <p:cNvPr id="9" name="Picture 8" descr="Decorative element">
            <a:extLst>
              <a:ext uri="{FF2B5EF4-FFF2-40B4-BE49-F238E27FC236}">
                <a16:creationId xmlns:a16="http://schemas.microsoft.com/office/drawing/2014/main" id="{AB4CC02D-A944-AB49-AA54-2F2C023CA933}"/>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0800000" flipV="1">
            <a:off x="0" y="2585855"/>
            <a:ext cx="12192000" cy="1866224"/>
          </a:xfrm>
          <a:prstGeom prst="rect">
            <a:avLst/>
          </a:prstGeom>
        </p:spPr>
      </p:pic>
      <p:grpSp>
        <p:nvGrpSpPr>
          <p:cNvPr id="18" name="Group 17" descr="The seventh step is to select the passenger in the located reservation who are checking in now.  To do so the user utilizes the accessibility keypad and speech output to select/de-select checkboxes for each passenger in the reservation.">
            <a:extLst>
              <a:ext uri="{FF2B5EF4-FFF2-40B4-BE49-F238E27FC236}">
                <a16:creationId xmlns:a16="http://schemas.microsoft.com/office/drawing/2014/main" id="{7E00E04A-5434-7444-A0D3-8DCD2076F7F2}"/>
              </a:ext>
            </a:extLst>
          </p:cNvPr>
          <p:cNvGrpSpPr/>
          <p:nvPr/>
        </p:nvGrpSpPr>
        <p:grpSpPr>
          <a:xfrm>
            <a:off x="617476" y="1768610"/>
            <a:ext cx="3213222" cy="4270090"/>
            <a:chOff x="617476" y="1768610"/>
            <a:chExt cx="3213222" cy="4270090"/>
          </a:xfrm>
        </p:grpSpPr>
        <p:pic>
          <p:nvPicPr>
            <p:cNvPr id="19" name="Picture 18" descr="Screen shot - select passengers checking in now">
              <a:extLst>
                <a:ext uri="{FF2B5EF4-FFF2-40B4-BE49-F238E27FC236}">
                  <a16:creationId xmlns:a16="http://schemas.microsoft.com/office/drawing/2014/main" id="{D2B62AEF-570C-0947-8541-2C743536667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9856" y="1768610"/>
              <a:ext cx="3180842" cy="2386697"/>
            </a:xfrm>
            <a:prstGeom prst="rect">
              <a:avLst/>
            </a:prstGeom>
            <a:ln w="38100">
              <a:solidFill>
                <a:schemeClr val="bg1"/>
              </a:solidFill>
            </a:ln>
            <a:effectLst>
              <a:outerShdw blurRad="63500" sx="102000" sy="102000" algn="ctr" rotWithShape="0">
                <a:prstClr val="black">
                  <a:alpha val="40000"/>
                </a:prstClr>
              </a:outerShdw>
            </a:effectLst>
          </p:spPr>
        </p:pic>
        <p:grpSp>
          <p:nvGrpSpPr>
            <p:cNvPr id="20" name="Group 19">
              <a:extLst>
                <a:ext uri="{FF2B5EF4-FFF2-40B4-BE49-F238E27FC236}">
                  <a16:creationId xmlns:a16="http://schemas.microsoft.com/office/drawing/2014/main" id="{D9AAB46B-BDE5-AE4E-80FD-0C0DBDCB9BD3}"/>
                </a:ext>
              </a:extLst>
            </p:cNvPr>
            <p:cNvGrpSpPr/>
            <p:nvPr/>
          </p:nvGrpSpPr>
          <p:grpSpPr>
            <a:xfrm>
              <a:off x="617476" y="4284374"/>
              <a:ext cx="3065537" cy="1754326"/>
              <a:chOff x="8238567" y="5334768"/>
              <a:chExt cx="3065537" cy="1754326"/>
            </a:xfrm>
          </p:grpSpPr>
          <p:sp>
            <p:nvSpPr>
              <p:cNvPr id="21" name="Rectangle 20">
                <a:extLst>
                  <a:ext uri="{FF2B5EF4-FFF2-40B4-BE49-F238E27FC236}">
                    <a16:creationId xmlns:a16="http://schemas.microsoft.com/office/drawing/2014/main" id="{99CFDC7C-0599-724D-831E-F36B0A31B8AD}"/>
                  </a:ext>
                </a:extLst>
              </p:cNvPr>
              <p:cNvSpPr/>
              <p:nvPr/>
            </p:nvSpPr>
            <p:spPr>
              <a:xfrm>
                <a:off x="8754536" y="5334768"/>
                <a:ext cx="2549568" cy="1754326"/>
              </a:xfrm>
              <a:prstGeom prst="rect">
                <a:avLst/>
              </a:prstGeom>
            </p:spPr>
            <p:txBody>
              <a:bodyPr wrap="square">
                <a:spAutoFit/>
              </a:bodyPr>
              <a:lstStyle/>
              <a:p>
                <a:pPr>
                  <a:lnSpc>
                    <a:spcPct val="90000"/>
                  </a:lnSpc>
                </a:pPr>
                <a:r>
                  <a:rPr lang="en-US" b="1" dirty="0">
                    <a:latin typeface="Arial" charset="0"/>
                    <a:ea typeface="Arial" charset="0"/>
                    <a:cs typeface="Arial" charset="0"/>
                  </a:rPr>
                  <a:t>Select Passengers Checking in Now</a:t>
                </a:r>
              </a:p>
              <a:p>
                <a:pPr>
                  <a:lnSpc>
                    <a:spcPct val="90000"/>
                  </a:lnSpc>
                </a:pPr>
                <a:r>
                  <a:rPr lang="en-US" sz="1400" dirty="0">
                    <a:latin typeface="Arial" charset="0"/>
                    <a:ea typeface="Arial" charset="0"/>
                    <a:cs typeface="Arial" charset="0"/>
                  </a:rPr>
                  <a:t>Multi-passenger reservation found and passengers listed with checkboxes. User employs HW access keypad and speech output to select one or more passengers.</a:t>
                </a:r>
                <a:endParaRPr lang="en-US" sz="1400" dirty="0"/>
              </a:p>
            </p:txBody>
          </p:sp>
          <p:sp>
            <p:nvSpPr>
              <p:cNvPr id="22" name="Oval 21">
                <a:extLst>
                  <a:ext uri="{FF2B5EF4-FFF2-40B4-BE49-F238E27FC236}">
                    <a16:creationId xmlns:a16="http://schemas.microsoft.com/office/drawing/2014/main" id="{632AF273-4E1C-2042-BDEA-50AAFAA0034A}"/>
                  </a:ext>
                </a:extLst>
              </p:cNvPr>
              <p:cNvSpPr/>
              <p:nvPr/>
            </p:nvSpPr>
            <p:spPr>
              <a:xfrm>
                <a:off x="8238567" y="5346651"/>
                <a:ext cx="499672" cy="499672"/>
              </a:xfrm>
              <a:prstGeom prst="ellipse">
                <a:avLst/>
              </a:prstGeom>
              <a:solidFill>
                <a:srgbClr val="4B70FF"/>
              </a:solidFill>
              <a:ln w="38100">
                <a:solidFill>
                  <a:srgbClr val="5DD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charset="0"/>
                    <a:ea typeface="Arial" charset="0"/>
                    <a:cs typeface="Arial" charset="0"/>
                  </a:rPr>
                  <a:t>7</a:t>
                </a:r>
              </a:p>
            </p:txBody>
          </p:sp>
        </p:grpSp>
      </p:grpSp>
      <p:grpSp>
        <p:nvGrpSpPr>
          <p:cNvPr id="23" name="Group 22" descr="The eighth step is to review the flight segments by reading each row in a simple table using speech output.">
            <a:extLst>
              <a:ext uri="{FF2B5EF4-FFF2-40B4-BE49-F238E27FC236}">
                <a16:creationId xmlns:a16="http://schemas.microsoft.com/office/drawing/2014/main" id="{BBDFCEC3-1C49-7148-B9BE-28210C234D77}"/>
              </a:ext>
            </a:extLst>
          </p:cNvPr>
          <p:cNvGrpSpPr/>
          <p:nvPr/>
        </p:nvGrpSpPr>
        <p:grpSpPr>
          <a:xfrm>
            <a:off x="4222253" y="2691996"/>
            <a:ext cx="4050038" cy="3525855"/>
            <a:chOff x="4222253" y="2691996"/>
            <a:chExt cx="4050038" cy="3525855"/>
          </a:xfrm>
        </p:grpSpPr>
        <p:pic>
          <p:nvPicPr>
            <p:cNvPr id="24" name="Picture 23" descr="Screen shot - view flight segments in itinerary">
              <a:extLst>
                <a:ext uri="{FF2B5EF4-FFF2-40B4-BE49-F238E27FC236}">
                  <a16:creationId xmlns:a16="http://schemas.microsoft.com/office/drawing/2014/main" id="{72249C06-2B74-8D41-988F-D391787361E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94251" y="2691996"/>
              <a:ext cx="3235008" cy="2236408"/>
            </a:xfrm>
            <a:prstGeom prst="rect">
              <a:avLst/>
            </a:prstGeom>
            <a:ln w="38100">
              <a:solidFill>
                <a:schemeClr val="bg1"/>
              </a:solidFill>
            </a:ln>
            <a:effectLst>
              <a:outerShdw blurRad="63500" sx="102000" sy="102000" algn="ctr" rotWithShape="0">
                <a:prstClr val="black">
                  <a:alpha val="40000"/>
                </a:prstClr>
              </a:outerShdw>
            </a:effectLst>
          </p:spPr>
        </p:pic>
        <p:grpSp>
          <p:nvGrpSpPr>
            <p:cNvPr id="25" name="Group 24">
              <a:extLst>
                <a:ext uri="{FF2B5EF4-FFF2-40B4-BE49-F238E27FC236}">
                  <a16:creationId xmlns:a16="http://schemas.microsoft.com/office/drawing/2014/main" id="{53221453-EBAA-5241-955A-B713DF9029A1}"/>
                </a:ext>
              </a:extLst>
            </p:cNvPr>
            <p:cNvGrpSpPr/>
            <p:nvPr/>
          </p:nvGrpSpPr>
          <p:grpSpPr>
            <a:xfrm>
              <a:off x="4222253" y="5100622"/>
              <a:ext cx="3359165" cy="1117229"/>
              <a:chOff x="8238567" y="5334768"/>
              <a:chExt cx="3359165" cy="1117229"/>
            </a:xfrm>
          </p:grpSpPr>
          <p:sp>
            <p:nvSpPr>
              <p:cNvPr id="28" name="Rectangle 27">
                <a:extLst>
                  <a:ext uri="{FF2B5EF4-FFF2-40B4-BE49-F238E27FC236}">
                    <a16:creationId xmlns:a16="http://schemas.microsoft.com/office/drawing/2014/main" id="{0E92D343-6424-AB45-95C3-5FB34CB51476}"/>
                  </a:ext>
                </a:extLst>
              </p:cNvPr>
              <p:cNvSpPr/>
              <p:nvPr/>
            </p:nvSpPr>
            <p:spPr>
              <a:xfrm>
                <a:off x="8754536" y="5334768"/>
                <a:ext cx="2843196" cy="1117229"/>
              </a:xfrm>
              <a:prstGeom prst="rect">
                <a:avLst/>
              </a:prstGeom>
            </p:spPr>
            <p:txBody>
              <a:bodyPr wrap="square">
                <a:spAutoFit/>
              </a:bodyPr>
              <a:lstStyle/>
              <a:p>
                <a:pPr>
                  <a:lnSpc>
                    <a:spcPct val="90000"/>
                  </a:lnSpc>
                </a:pPr>
                <a:r>
                  <a:rPr lang="en-US" b="1" dirty="0">
                    <a:latin typeface="Arial" charset="0"/>
                    <a:ea typeface="Arial" charset="0"/>
                    <a:cs typeface="Arial" charset="0"/>
                  </a:rPr>
                  <a:t>Review Flight Segments</a:t>
                </a:r>
              </a:p>
              <a:p>
                <a:pPr>
                  <a:lnSpc>
                    <a:spcPct val="90000"/>
                  </a:lnSpc>
                </a:pPr>
                <a:r>
                  <a:rPr lang="en-US" sz="1400" dirty="0">
                    <a:latin typeface="Arial" charset="0"/>
                    <a:ea typeface="Arial" charset="0"/>
                    <a:cs typeface="Arial" charset="0"/>
                  </a:rPr>
                  <a:t>User employs HW access </a:t>
                </a:r>
                <a:br>
                  <a:rPr lang="en-US" sz="1400" dirty="0">
                    <a:latin typeface="Arial" charset="0"/>
                    <a:ea typeface="Arial" charset="0"/>
                    <a:cs typeface="Arial" charset="0"/>
                  </a:rPr>
                </a:br>
                <a:r>
                  <a:rPr lang="en-US" sz="1400" dirty="0">
                    <a:latin typeface="Arial" charset="0"/>
                    <a:ea typeface="Arial" charset="0"/>
                    <a:cs typeface="Arial" charset="0"/>
                  </a:rPr>
                  <a:t>keypad and speech output to read simple table listing 2 flight segments.</a:t>
                </a:r>
                <a:endParaRPr lang="en-US" sz="1400" dirty="0"/>
              </a:p>
            </p:txBody>
          </p:sp>
          <p:sp>
            <p:nvSpPr>
              <p:cNvPr id="29" name="Oval 28">
                <a:extLst>
                  <a:ext uri="{FF2B5EF4-FFF2-40B4-BE49-F238E27FC236}">
                    <a16:creationId xmlns:a16="http://schemas.microsoft.com/office/drawing/2014/main" id="{D2A03CA4-6865-9F42-B6B7-D0357659ACD9}"/>
                  </a:ext>
                </a:extLst>
              </p:cNvPr>
              <p:cNvSpPr/>
              <p:nvPr/>
            </p:nvSpPr>
            <p:spPr>
              <a:xfrm>
                <a:off x="8238567" y="5346651"/>
                <a:ext cx="499672" cy="499672"/>
              </a:xfrm>
              <a:prstGeom prst="ellipse">
                <a:avLst/>
              </a:prstGeom>
              <a:solidFill>
                <a:srgbClr val="4B70FF"/>
              </a:solidFill>
              <a:ln w="38100">
                <a:solidFill>
                  <a:srgbClr val="5DD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charset="0"/>
                    <a:ea typeface="Arial" charset="0"/>
                    <a:cs typeface="Arial" charset="0"/>
                  </a:rPr>
                  <a:t>8</a:t>
                </a:r>
              </a:p>
            </p:txBody>
          </p:sp>
        </p:grpSp>
        <p:pic>
          <p:nvPicPr>
            <p:cNvPr id="26" name="Picture 25" descr="Close up of NCR TouchPort UNav accessibility keypad">
              <a:extLst>
                <a:ext uri="{FF2B5EF4-FFF2-40B4-BE49-F238E27FC236}">
                  <a16:creationId xmlns:a16="http://schemas.microsoft.com/office/drawing/2014/main" id="{39C48BAA-685D-9D47-822D-A6DC6EDC60B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531021" y="4013863"/>
              <a:ext cx="1470103" cy="995138"/>
            </a:xfrm>
            <a:prstGeom prst="rect">
              <a:avLst/>
            </a:prstGeom>
            <a:ln w="38100">
              <a:solidFill>
                <a:schemeClr val="bg1"/>
              </a:solidFill>
            </a:ln>
            <a:effectLst>
              <a:outerShdw blurRad="63500" sx="102000" sy="102000" algn="ctr" rotWithShape="0">
                <a:prstClr val="black">
                  <a:alpha val="40000"/>
                </a:prstClr>
              </a:outerShdw>
            </a:effectLst>
          </p:spPr>
        </p:pic>
        <p:pic>
          <p:nvPicPr>
            <p:cNvPr id="27" name="Picture 26" descr="Pointing finger icon">
              <a:extLst>
                <a:ext uri="{FF2B5EF4-FFF2-40B4-BE49-F238E27FC236}">
                  <a16:creationId xmlns:a16="http://schemas.microsoft.com/office/drawing/2014/main" id="{4AC819E4-9E9B-934F-ADED-AAB0F3A6A054}"/>
                </a:ext>
              </a:extLst>
            </p:cNvPr>
            <p:cNvPicPr>
              <a:picLocks noChangeAspect="1"/>
            </p:cNvPicPr>
            <p:nvPr/>
          </p:nvPicPr>
          <p:blipFill>
            <a:blip r:embed="rId7"/>
            <a:stretch>
              <a:fillRect/>
            </a:stretch>
          </p:blipFill>
          <p:spPr>
            <a:xfrm rot="20925237">
              <a:off x="7112360" y="4379253"/>
              <a:ext cx="1159931" cy="1353253"/>
            </a:xfrm>
            <a:prstGeom prst="rect">
              <a:avLst/>
            </a:prstGeom>
            <a:effectLst>
              <a:outerShdw blurRad="63500" sx="102000" sy="102000" algn="ctr" rotWithShape="0">
                <a:prstClr val="black">
                  <a:alpha val="40000"/>
                </a:prstClr>
              </a:outerShdw>
            </a:effectLst>
          </p:spPr>
        </p:pic>
      </p:grpSp>
      <p:grpSp>
        <p:nvGrpSpPr>
          <p:cNvPr id="11" name="Group 10" descr="The ninth step is to review seat assignments for people checking in now for each flight segment.  The user employs the accessibility keypad (HW) and speech output to read a complex table listing multiple passengers’ seat assignments. Options to change seats could also be presented… When user completes check-in they will retrieve printed boarding pass.">
            <a:extLst>
              <a:ext uri="{FF2B5EF4-FFF2-40B4-BE49-F238E27FC236}">
                <a16:creationId xmlns:a16="http://schemas.microsoft.com/office/drawing/2014/main" id="{462DB0A9-1253-0947-A9B7-DFAF368EC592}"/>
              </a:ext>
            </a:extLst>
          </p:cNvPr>
          <p:cNvGrpSpPr/>
          <p:nvPr/>
        </p:nvGrpSpPr>
        <p:grpSpPr>
          <a:xfrm>
            <a:off x="8175577" y="1763279"/>
            <a:ext cx="3724750" cy="4586608"/>
            <a:chOff x="8175577" y="1763279"/>
            <a:chExt cx="3724750" cy="4586608"/>
          </a:xfrm>
        </p:grpSpPr>
        <p:pic>
          <p:nvPicPr>
            <p:cNvPr id="12" name="Picture 11" descr="Screen shot - seat assignments">
              <a:extLst>
                <a:ext uri="{FF2B5EF4-FFF2-40B4-BE49-F238E27FC236}">
                  <a16:creationId xmlns:a16="http://schemas.microsoft.com/office/drawing/2014/main" id="{1C7F1001-BE8B-0D4A-8A22-D2CE497B0C3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2"/>
            <a:stretch/>
          </p:blipFill>
          <p:spPr>
            <a:xfrm>
              <a:off x="8587026" y="1763279"/>
              <a:ext cx="2756508" cy="2069465"/>
            </a:xfrm>
            <a:prstGeom prst="rect">
              <a:avLst/>
            </a:prstGeom>
            <a:ln w="38100">
              <a:solidFill>
                <a:schemeClr val="bg1"/>
              </a:solidFill>
            </a:ln>
            <a:effectLst>
              <a:outerShdw blurRad="63500" sx="102000" sy="102000" algn="ctr" rotWithShape="0">
                <a:prstClr val="black">
                  <a:alpha val="40000"/>
                </a:prstClr>
              </a:outerShdw>
            </a:effectLst>
          </p:spPr>
        </p:pic>
        <p:grpSp>
          <p:nvGrpSpPr>
            <p:cNvPr id="13" name="Group 12">
              <a:extLst>
                <a:ext uri="{FF2B5EF4-FFF2-40B4-BE49-F238E27FC236}">
                  <a16:creationId xmlns:a16="http://schemas.microsoft.com/office/drawing/2014/main" id="{19C3E052-D1BB-7840-8B02-FF8DCCDD0A6D}"/>
                </a:ext>
              </a:extLst>
            </p:cNvPr>
            <p:cNvGrpSpPr/>
            <p:nvPr/>
          </p:nvGrpSpPr>
          <p:grpSpPr>
            <a:xfrm>
              <a:off x="8175577" y="3632237"/>
              <a:ext cx="3724750" cy="2717650"/>
              <a:chOff x="8238567" y="4953142"/>
              <a:chExt cx="3724750" cy="2717650"/>
            </a:xfrm>
          </p:grpSpPr>
          <p:sp>
            <p:nvSpPr>
              <p:cNvPr id="14" name="Rectangle 13">
                <a:extLst>
                  <a:ext uri="{FF2B5EF4-FFF2-40B4-BE49-F238E27FC236}">
                    <a16:creationId xmlns:a16="http://schemas.microsoft.com/office/drawing/2014/main" id="{73C821F5-F999-094D-95FE-B30C8F97F1C7}"/>
                  </a:ext>
                </a:extLst>
              </p:cNvPr>
              <p:cNvSpPr/>
              <p:nvPr/>
            </p:nvSpPr>
            <p:spPr>
              <a:xfrm>
                <a:off x="8754536" y="5334768"/>
                <a:ext cx="2924708" cy="2336024"/>
              </a:xfrm>
              <a:prstGeom prst="rect">
                <a:avLst/>
              </a:prstGeom>
            </p:spPr>
            <p:txBody>
              <a:bodyPr wrap="square">
                <a:spAutoFit/>
              </a:bodyPr>
              <a:lstStyle/>
              <a:p>
                <a:pPr>
                  <a:lnSpc>
                    <a:spcPct val="90000"/>
                  </a:lnSpc>
                </a:pPr>
                <a:r>
                  <a:rPr lang="en-US" b="1" dirty="0">
                    <a:latin typeface="Arial" charset="0"/>
                    <a:ea typeface="Arial" charset="0"/>
                    <a:cs typeface="Arial" charset="0"/>
                  </a:rPr>
                  <a:t>Review Seat Assignments </a:t>
                </a:r>
              </a:p>
              <a:p>
                <a:pPr>
                  <a:lnSpc>
                    <a:spcPct val="90000"/>
                  </a:lnSpc>
                  <a:spcAft>
                    <a:spcPts val="600"/>
                  </a:spcAft>
                </a:pPr>
                <a:r>
                  <a:rPr lang="en-US" sz="1400" dirty="0">
                    <a:latin typeface="Arial" charset="0"/>
                    <a:ea typeface="Arial" charset="0"/>
                    <a:cs typeface="Arial" charset="0"/>
                  </a:rPr>
                  <a:t>User employs HW </a:t>
                </a:r>
                <a:br>
                  <a:rPr lang="en-US" sz="1400" dirty="0">
                    <a:latin typeface="Arial" charset="0"/>
                    <a:ea typeface="Arial" charset="0"/>
                    <a:cs typeface="Arial" charset="0"/>
                  </a:rPr>
                </a:br>
                <a:r>
                  <a:rPr lang="en-US" sz="1400" dirty="0">
                    <a:latin typeface="Arial" charset="0"/>
                    <a:ea typeface="Arial" charset="0"/>
                    <a:cs typeface="Arial" charset="0"/>
                  </a:rPr>
                  <a:t>access keypad/speech to </a:t>
                </a:r>
                <a:br>
                  <a:rPr lang="en-US" sz="1400" dirty="0">
                    <a:latin typeface="Arial" charset="0"/>
                    <a:ea typeface="Arial" charset="0"/>
                    <a:cs typeface="Arial" charset="0"/>
                  </a:rPr>
                </a:br>
                <a:r>
                  <a:rPr lang="en-US" sz="1400" dirty="0">
                    <a:latin typeface="Arial" charset="0"/>
                    <a:ea typeface="Arial" charset="0"/>
                    <a:cs typeface="Arial" charset="0"/>
                  </a:rPr>
                  <a:t>read complex table listing </a:t>
                </a:r>
                <a:br>
                  <a:rPr lang="en-US" sz="1400" dirty="0">
                    <a:latin typeface="Arial" charset="0"/>
                    <a:ea typeface="Arial" charset="0"/>
                    <a:cs typeface="Arial" charset="0"/>
                  </a:rPr>
                </a:br>
                <a:r>
                  <a:rPr lang="en-US" sz="1400" dirty="0">
                    <a:latin typeface="Arial" charset="0"/>
                    <a:ea typeface="Arial" charset="0"/>
                    <a:cs typeface="Arial" charset="0"/>
                  </a:rPr>
                  <a:t>multiple passengers’ seat assignments. Options to change seats could also be presented</a:t>
                </a:r>
                <a:r>
                  <a:rPr lang="mr-IN" sz="1400" dirty="0">
                    <a:latin typeface="Arial" charset="0"/>
                    <a:ea typeface="Arial" charset="0"/>
                    <a:cs typeface="Arial" charset="0"/>
                  </a:rPr>
                  <a:t>…</a:t>
                </a:r>
                <a:r>
                  <a:rPr lang="en-US" sz="1400" dirty="0">
                    <a:latin typeface="Arial" charset="0"/>
                    <a:ea typeface="Arial" charset="0"/>
                    <a:cs typeface="Arial" charset="0"/>
                  </a:rPr>
                  <a:t> When user completes check-in they will retrieve printed boarding pass.</a:t>
                </a:r>
                <a:endParaRPr lang="en-US" sz="1400" dirty="0"/>
              </a:p>
            </p:txBody>
          </p:sp>
          <p:sp>
            <p:nvSpPr>
              <p:cNvPr id="15" name="Oval 14">
                <a:extLst>
                  <a:ext uri="{FF2B5EF4-FFF2-40B4-BE49-F238E27FC236}">
                    <a16:creationId xmlns:a16="http://schemas.microsoft.com/office/drawing/2014/main" id="{D1D33080-2D65-904D-ABFD-7D49D4D4CA31}"/>
                  </a:ext>
                </a:extLst>
              </p:cNvPr>
              <p:cNvSpPr/>
              <p:nvPr/>
            </p:nvSpPr>
            <p:spPr>
              <a:xfrm>
                <a:off x="8238567" y="5346651"/>
                <a:ext cx="499672" cy="499672"/>
              </a:xfrm>
              <a:prstGeom prst="ellipse">
                <a:avLst/>
              </a:prstGeom>
              <a:solidFill>
                <a:srgbClr val="4B70FF"/>
              </a:solidFill>
              <a:ln w="38100">
                <a:solidFill>
                  <a:srgbClr val="5DD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charset="0"/>
                    <a:ea typeface="Arial" charset="0"/>
                    <a:cs typeface="Arial" charset="0"/>
                  </a:rPr>
                  <a:t>9</a:t>
                </a:r>
              </a:p>
            </p:txBody>
          </p:sp>
          <p:pic>
            <p:nvPicPr>
              <p:cNvPr id="16" name="Picture 15" descr="Close up of NCR TouchPort UNav keypad">
                <a:extLst>
                  <a:ext uri="{FF2B5EF4-FFF2-40B4-BE49-F238E27FC236}">
                    <a16:creationId xmlns:a16="http://schemas.microsoft.com/office/drawing/2014/main" id="{D21C3929-D343-F14B-A3B0-C443403532B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459112" y="4953142"/>
                <a:ext cx="1470103" cy="995138"/>
              </a:xfrm>
              <a:prstGeom prst="rect">
                <a:avLst/>
              </a:prstGeom>
              <a:ln w="38100">
                <a:solidFill>
                  <a:schemeClr val="bg1"/>
                </a:solidFill>
              </a:ln>
              <a:effectLst>
                <a:outerShdw blurRad="63500" sx="102000" sy="102000" algn="ctr" rotWithShape="0">
                  <a:prstClr val="black">
                    <a:alpha val="40000"/>
                  </a:prstClr>
                </a:outerShdw>
              </a:effectLst>
            </p:spPr>
          </p:pic>
          <p:pic>
            <p:nvPicPr>
              <p:cNvPr id="17" name="Picture 16" descr="Pointing finger icon">
                <a:extLst>
                  <a:ext uri="{FF2B5EF4-FFF2-40B4-BE49-F238E27FC236}">
                    <a16:creationId xmlns:a16="http://schemas.microsoft.com/office/drawing/2014/main" id="{CE6A4F4F-CC03-E14D-BCA8-D0F4592C05C4}"/>
                  </a:ext>
                </a:extLst>
              </p:cNvPr>
              <p:cNvPicPr>
                <a:picLocks noChangeAspect="1"/>
              </p:cNvPicPr>
              <p:nvPr/>
            </p:nvPicPr>
            <p:blipFill>
              <a:blip r:embed="rId7"/>
              <a:stretch>
                <a:fillRect/>
              </a:stretch>
            </p:blipFill>
            <p:spPr>
              <a:xfrm rot="20925237">
                <a:off x="10803386" y="5386264"/>
                <a:ext cx="1159931" cy="1353253"/>
              </a:xfrm>
              <a:prstGeom prst="rect">
                <a:avLst/>
              </a:prstGeom>
              <a:effectLst>
                <a:outerShdw blurRad="63500" sx="102000" sy="102000" algn="ctr" rotWithShape="0">
                  <a:prstClr val="black">
                    <a:alpha val="40000"/>
                  </a:prstClr>
                </a:outerShdw>
              </a:effectLst>
            </p:spPr>
          </p:pic>
        </p:grpSp>
      </p:grpSp>
      <p:sp>
        <p:nvSpPr>
          <p:cNvPr id="10" name="Rectangle 9">
            <a:extLst>
              <a:ext uri="{FF2B5EF4-FFF2-40B4-BE49-F238E27FC236}">
                <a16:creationId xmlns:a16="http://schemas.microsoft.com/office/drawing/2014/main" id="{8CF7BD70-34A3-5140-9325-FD0DB66C1C25}"/>
              </a:ext>
            </a:extLst>
          </p:cNvPr>
          <p:cNvSpPr/>
          <p:nvPr/>
        </p:nvSpPr>
        <p:spPr>
          <a:xfrm>
            <a:off x="838199" y="6203490"/>
            <a:ext cx="4267199" cy="276999"/>
          </a:xfrm>
          <a:prstGeom prst="rect">
            <a:avLst/>
          </a:prstGeom>
        </p:spPr>
        <p:txBody>
          <a:bodyPr wrap="square">
            <a:spAutoFit/>
          </a:bodyPr>
          <a:lstStyle/>
          <a:p>
            <a:pPr eaLnBrk="0" hangingPunct="0">
              <a:spcBef>
                <a:spcPct val="20000"/>
              </a:spcBef>
            </a:pPr>
            <a:r>
              <a:rPr lang="en-US" sz="1200" i="1" kern="0" dirty="0">
                <a:solidFill>
                  <a:schemeClr val="bg2">
                    <a:lumMod val="50000"/>
                  </a:schemeClr>
                </a:solidFill>
                <a:latin typeface="Arial"/>
                <a:ea typeface="ＭＳ Ｐゴシック" charset="-128"/>
              </a:rPr>
              <a:t>Graphics: Bill Curtis-Davidson, NCR, Storm Interface</a:t>
            </a:r>
          </a:p>
        </p:txBody>
      </p:sp>
      <p:sp>
        <p:nvSpPr>
          <p:cNvPr id="5" name="Slide Number Placeholder 4"/>
          <p:cNvSpPr>
            <a:spLocks noGrp="1"/>
          </p:cNvSpPr>
          <p:nvPr>
            <p:ph type="sldNum" sz="quarter" idx="4"/>
          </p:nvPr>
        </p:nvSpPr>
        <p:spPr/>
        <p:txBody>
          <a:bodyPr/>
          <a:lstStyle/>
          <a:p>
            <a:fld id="{2030EA8A-DA75-3443-B9EE-A63E33F4F203}" type="slidenum">
              <a:rPr lang="en-US" smtClean="0"/>
              <a:pPr/>
              <a:t>10</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72991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09859"/>
            <a:ext cx="11220336" cy="637198"/>
          </a:xfrm>
        </p:spPr>
        <p:txBody>
          <a:bodyPr/>
          <a:lstStyle/>
          <a:p>
            <a:r>
              <a:rPr lang="en-US" dirty="0"/>
              <a:t>Speech + Keypad UX: </a:t>
            </a:r>
            <a:r>
              <a:rPr lang="en-US" dirty="0">
                <a:latin typeface="Arial" panose="020B0604020202020204" pitchFamily="34" charset="0"/>
                <a:cs typeface="Arial" panose="020B0604020202020204" pitchFamily="34" charset="0"/>
              </a:rPr>
              <a:t>Key Interactions</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grpSp>
        <p:nvGrpSpPr>
          <p:cNvPr id="11" name="Group 10" descr="Activation &amp; Volume: Headset being connected to an audio jack on an EZ Access navigation keypad">
            <a:extLst>
              <a:ext uri="{FF2B5EF4-FFF2-40B4-BE49-F238E27FC236}">
                <a16:creationId xmlns:a16="http://schemas.microsoft.com/office/drawing/2014/main" id="{FF4266AC-A6BB-D448-97F5-E2AAC5439026}"/>
              </a:ext>
            </a:extLst>
          </p:cNvPr>
          <p:cNvGrpSpPr/>
          <p:nvPr/>
        </p:nvGrpSpPr>
        <p:grpSpPr>
          <a:xfrm>
            <a:off x="288180" y="1565811"/>
            <a:ext cx="2597910" cy="2417508"/>
            <a:chOff x="288180" y="1565811"/>
            <a:chExt cx="2597910" cy="2417508"/>
          </a:xfrm>
        </p:grpSpPr>
        <p:grpSp>
          <p:nvGrpSpPr>
            <p:cNvPr id="30" name="Group 29" descr="Self-Service Kiosks">
              <a:extLst>
                <a:ext uri="{FF2B5EF4-FFF2-40B4-BE49-F238E27FC236}">
                  <a16:creationId xmlns:a16="http://schemas.microsoft.com/office/drawing/2014/main" id="{7876315B-D4C2-8F4B-A762-11B6D1850417}"/>
                </a:ext>
              </a:extLst>
            </p:cNvPr>
            <p:cNvGrpSpPr/>
            <p:nvPr/>
          </p:nvGrpSpPr>
          <p:grpSpPr>
            <a:xfrm>
              <a:off x="288180" y="1565811"/>
              <a:ext cx="2597910" cy="2417508"/>
              <a:chOff x="292258" y="1545639"/>
              <a:chExt cx="2597910" cy="2417508"/>
            </a:xfrm>
          </p:grpSpPr>
          <p:pic>
            <p:nvPicPr>
              <p:cNvPr id="31" name="Picture 30" descr="semi transparent color box used as a style accent to the photo on the slide ">
                <a:extLst>
                  <a:ext uri="{FF2B5EF4-FFF2-40B4-BE49-F238E27FC236}">
                    <a16:creationId xmlns:a16="http://schemas.microsoft.com/office/drawing/2014/main" id="{3EAFFDA4-0FF0-CE4A-B14B-4B1A25AE39BA}"/>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292258" y="1545639"/>
                <a:ext cx="2597910" cy="2417508"/>
              </a:xfrm>
              <a:prstGeom prst="rect">
                <a:avLst/>
              </a:prstGeom>
              <a:effectLst/>
            </p:spPr>
          </p:pic>
          <p:grpSp>
            <p:nvGrpSpPr>
              <p:cNvPr id="32" name="Group 31">
                <a:extLst>
                  <a:ext uri="{FF2B5EF4-FFF2-40B4-BE49-F238E27FC236}">
                    <a16:creationId xmlns:a16="http://schemas.microsoft.com/office/drawing/2014/main" id="{9C30B56A-F908-134E-B275-AE21DB862CF4}"/>
                  </a:ext>
                </a:extLst>
              </p:cNvPr>
              <p:cNvGrpSpPr/>
              <p:nvPr/>
            </p:nvGrpSpPr>
            <p:grpSpPr>
              <a:xfrm>
                <a:off x="502379" y="3518192"/>
                <a:ext cx="2376185" cy="430345"/>
                <a:chOff x="1010198" y="3916451"/>
                <a:chExt cx="2729045" cy="494251"/>
              </a:xfrm>
            </p:grpSpPr>
            <p:sp>
              <p:nvSpPr>
                <p:cNvPr id="33" name="Rectangle 14" descr="Purple box">
                  <a:extLst>
                    <a:ext uri="{FF2B5EF4-FFF2-40B4-BE49-F238E27FC236}">
                      <a16:creationId xmlns:a16="http://schemas.microsoft.com/office/drawing/2014/main" id="{CE3C0175-585A-B74C-A179-D058DBAE2724}"/>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solidFill>
                    <a:srgbClr val="552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4" name="Rectangle 33">
                  <a:extLst>
                    <a:ext uri="{FF2B5EF4-FFF2-40B4-BE49-F238E27FC236}">
                      <a16:creationId xmlns:a16="http://schemas.microsoft.com/office/drawing/2014/main" id="{21EC31B5-F827-024C-9E1E-BC0332906387}"/>
                    </a:ext>
                  </a:extLst>
                </p:cNvPr>
                <p:cNvSpPr/>
                <p:nvPr/>
              </p:nvSpPr>
              <p:spPr>
                <a:xfrm>
                  <a:off x="1010198" y="3978910"/>
                  <a:ext cx="2501050" cy="388829"/>
                </a:xfrm>
                <a:prstGeom prst="rect">
                  <a:avLst/>
                </a:prstGeom>
              </p:spPr>
              <p:txBody>
                <a:bodyPr wrap="square">
                  <a:spAutoFit/>
                </a:bodyPr>
                <a:lstStyle/>
                <a:p>
                  <a:pPr algn="ctr">
                    <a:spcAft>
                      <a:spcPts val="600"/>
                    </a:spcAft>
                  </a:pPr>
                  <a:r>
                    <a:rPr lang="en-US" sz="1600" b="1" dirty="0">
                      <a:solidFill>
                        <a:schemeClr val="bg1"/>
                      </a:solidFill>
                    </a:rPr>
                    <a:t>Activation &amp; Volume</a:t>
                  </a:r>
                </a:p>
              </p:txBody>
            </p:sp>
          </p:grpSp>
        </p:grpSp>
        <p:pic>
          <p:nvPicPr>
            <p:cNvPr id="3" name="Picture 2" descr="Headset being connected to an audio jack on an EZ Access navigation keypad">
              <a:extLst>
                <a:ext uri="{FF2B5EF4-FFF2-40B4-BE49-F238E27FC236}">
                  <a16:creationId xmlns:a16="http://schemas.microsoft.com/office/drawing/2014/main" id="{5F97B12D-B24F-FA40-A7D8-5CE3C1F70F7A}"/>
                </a:ext>
              </a:extLst>
            </p:cNvPr>
            <p:cNvPicPr>
              <a:picLocks noChangeAspect="1"/>
            </p:cNvPicPr>
            <p:nvPr/>
          </p:nvPicPr>
          <p:blipFill rotWithShape="1">
            <a:blip r:embed="rId5"/>
            <a:srcRect t="8618" b="14933"/>
            <a:stretch/>
          </p:blipFill>
          <p:spPr>
            <a:xfrm>
              <a:off x="425884" y="1691290"/>
              <a:ext cx="2250085" cy="1856876"/>
            </a:xfrm>
            <a:prstGeom prst="rect">
              <a:avLst/>
            </a:prstGeom>
            <a:effectLst>
              <a:outerShdw blurRad="63500" sx="102000" sy="102000" algn="ctr" rotWithShape="0">
                <a:prstClr val="black">
                  <a:alpha val="40000"/>
                </a:prstClr>
              </a:outerShdw>
            </a:effectLst>
          </p:spPr>
        </p:pic>
      </p:grpSp>
      <p:grpSp>
        <p:nvGrpSpPr>
          <p:cNvPr id="15" name="Group 14" descr="Screen Transitions: Transition screen with &quot;Please wait&quot; message">
            <a:extLst>
              <a:ext uri="{FF2B5EF4-FFF2-40B4-BE49-F238E27FC236}">
                <a16:creationId xmlns:a16="http://schemas.microsoft.com/office/drawing/2014/main" id="{277C06AA-A401-7746-B158-85DC3400FBC9}"/>
              </a:ext>
            </a:extLst>
          </p:cNvPr>
          <p:cNvGrpSpPr/>
          <p:nvPr/>
        </p:nvGrpSpPr>
        <p:grpSpPr>
          <a:xfrm>
            <a:off x="1614823" y="3983857"/>
            <a:ext cx="2597910" cy="2417512"/>
            <a:chOff x="1476273" y="3983857"/>
            <a:chExt cx="2597910" cy="2417512"/>
          </a:xfrm>
        </p:grpSpPr>
        <p:grpSp>
          <p:nvGrpSpPr>
            <p:cNvPr id="36" name="Group 35" descr="Print/copy/fax">
              <a:extLst>
                <a:ext uri="{FF2B5EF4-FFF2-40B4-BE49-F238E27FC236}">
                  <a16:creationId xmlns:a16="http://schemas.microsoft.com/office/drawing/2014/main" id="{711FADE9-40FF-A94A-8CBC-F5B524ACBB1A}"/>
                </a:ext>
              </a:extLst>
            </p:cNvPr>
            <p:cNvGrpSpPr/>
            <p:nvPr/>
          </p:nvGrpSpPr>
          <p:grpSpPr>
            <a:xfrm>
              <a:off x="1476273" y="3983857"/>
              <a:ext cx="2597910" cy="2417512"/>
              <a:chOff x="1476273" y="3983857"/>
              <a:chExt cx="2597910" cy="2417512"/>
            </a:xfrm>
          </p:grpSpPr>
          <p:pic>
            <p:nvPicPr>
              <p:cNvPr id="37" name="Picture 36" descr="semi transparent color box used as a style accent to the photo on the slide ">
                <a:extLst>
                  <a:ext uri="{FF2B5EF4-FFF2-40B4-BE49-F238E27FC236}">
                    <a16:creationId xmlns:a16="http://schemas.microsoft.com/office/drawing/2014/main" id="{4CABBEFF-0DB5-3A46-B181-CFEB3F7494B7}"/>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6">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1476273" y="3983857"/>
                <a:ext cx="2597910" cy="2417508"/>
              </a:xfrm>
              <a:prstGeom prst="rect">
                <a:avLst/>
              </a:prstGeom>
              <a:effectLst/>
            </p:spPr>
          </p:pic>
          <p:grpSp>
            <p:nvGrpSpPr>
              <p:cNvPr id="40" name="Group 39">
                <a:extLst>
                  <a:ext uri="{FF2B5EF4-FFF2-40B4-BE49-F238E27FC236}">
                    <a16:creationId xmlns:a16="http://schemas.microsoft.com/office/drawing/2014/main" id="{582A9FFE-AEB4-5B4F-9CFB-E75361596AE0}"/>
                  </a:ext>
                </a:extLst>
              </p:cNvPr>
              <p:cNvGrpSpPr/>
              <p:nvPr/>
            </p:nvGrpSpPr>
            <p:grpSpPr>
              <a:xfrm>
                <a:off x="1696276" y="5971024"/>
                <a:ext cx="2376186" cy="430345"/>
                <a:chOff x="1010198" y="3916451"/>
                <a:chExt cx="2729045" cy="494251"/>
              </a:xfrm>
            </p:grpSpPr>
            <p:sp>
              <p:nvSpPr>
                <p:cNvPr id="41" name="Rectangle 14" descr="Purple box">
                  <a:extLst>
                    <a:ext uri="{FF2B5EF4-FFF2-40B4-BE49-F238E27FC236}">
                      <a16:creationId xmlns:a16="http://schemas.microsoft.com/office/drawing/2014/main" id="{521EC95E-AC74-7E4E-B6B5-B63BC1158365}"/>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42" name="Rectangle 41">
                  <a:extLst>
                    <a:ext uri="{FF2B5EF4-FFF2-40B4-BE49-F238E27FC236}">
                      <a16:creationId xmlns:a16="http://schemas.microsoft.com/office/drawing/2014/main" id="{3BCA6111-1F38-3643-B0FC-BF9099359ABD}"/>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Screen Transitions</a:t>
                  </a:r>
                </a:p>
              </p:txBody>
            </p:sp>
          </p:grpSp>
        </p:grpSp>
        <p:pic>
          <p:nvPicPr>
            <p:cNvPr id="86" name="Picture 85" descr="Transition screen with &quot;Please wait&quot; message">
              <a:extLst>
                <a:ext uri="{FF2B5EF4-FFF2-40B4-BE49-F238E27FC236}">
                  <a16:creationId xmlns:a16="http://schemas.microsoft.com/office/drawing/2014/main" id="{44E66247-4FC2-B44F-9631-22FABC23479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15596"/>
            <a:stretch/>
          </p:blipFill>
          <p:spPr>
            <a:xfrm>
              <a:off x="1691057" y="4116216"/>
              <a:ext cx="2117458" cy="1851713"/>
            </a:xfrm>
            <a:prstGeom prst="rect">
              <a:avLst/>
            </a:prstGeom>
            <a:effectLst>
              <a:outerShdw blurRad="63500" sx="102000" sy="102000" algn="ctr" rotWithShape="0">
                <a:prstClr val="black">
                  <a:alpha val="40000"/>
                </a:prstClr>
              </a:outerShdw>
            </a:effectLst>
          </p:spPr>
        </p:pic>
      </p:grpSp>
      <p:grpSp>
        <p:nvGrpSpPr>
          <p:cNvPr id="12" name="Group 11" descr="Initial Orientation: Image of blind woman using headphones and an airline check-in kiosk">
            <a:extLst>
              <a:ext uri="{FF2B5EF4-FFF2-40B4-BE49-F238E27FC236}">
                <a16:creationId xmlns:a16="http://schemas.microsoft.com/office/drawing/2014/main" id="{22021237-CE9F-E446-9BB3-7CEAFE000D75}"/>
              </a:ext>
            </a:extLst>
          </p:cNvPr>
          <p:cNvGrpSpPr/>
          <p:nvPr/>
        </p:nvGrpSpPr>
        <p:grpSpPr>
          <a:xfrm>
            <a:off x="3305380" y="1553754"/>
            <a:ext cx="2597910" cy="2417508"/>
            <a:chOff x="3305380" y="1553754"/>
            <a:chExt cx="2597910" cy="2417508"/>
          </a:xfrm>
        </p:grpSpPr>
        <p:grpSp>
          <p:nvGrpSpPr>
            <p:cNvPr id="43" name="Group 42" descr="Set-Top Boxes">
              <a:extLst>
                <a:ext uri="{FF2B5EF4-FFF2-40B4-BE49-F238E27FC236}">
                  <a16:creationId xmlns:a16="http://schemas.microsoft.com/office/drawing/2014/main" id="{0D3E71ED-67BC-5749-B23F-0C610070B6A5}"/>
                </a:ext>
              </a:extLst>
            </p:cNvPr>
            <p:cNvGrpSpPr/>
            <p:nvPr/>
          </p:nvGrpSpPr>
          <p:grpSpPr>
            <a:xfrm>
              <a:off x="3305380" y="1553754"/>
              <a:ext cx="2597910" cy="2417508"/>
              <a:chOff x="3305380" y="1533582"/>
              <a:chExt cx="2597910" cy="2417508"/>
            </a:xfrm>
          </p:grpSpPr>
          <p:pic>
            <p:nvPicPr>
              <p:cNvPr id="44" name="Picture 43" descr="semi transparent color box used as a style accent to the photo on the slide ">
                <a:extLst>
                  <a:ext uri="{FF2B5EF4-FFF2-40B4-BE49-F238E27FC236}">
                    <a16:creationId xmlns:a16="http://schemas.microsoft.com/office/drawing/2014/main" id="{50965D14-ABBA-374E-9D88-5C1F4B6DC7AD}"/>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8">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3305380" y="1533582"/>
                <a:ext cx="2597910" cy="2417508"/>
              </a:xfrm>
              <a:prstGeom prst="rect">
                <a:avLst/>
              </a:prstGeom>
              <a:effectLst/>
            </p:spPr>
          </p:pic>
          <p:grpSp>
            <p:nvGrpSpPr>
              <p:cNvPr id="46" name="Group 45">
                <a:extLst>
                  <a:ext uri="{FF2B5EF4-FFF2-40B4-BE49-F238E27FC236}">
                    <a16:creationId xmlns:a16="http://schemas.microsoft.com/office/drawing/2014/main" id="{F4ECE688-A054-A94B-A1D9-48C61A11E7FF}"/>
                  </a:ext>
                </a:extLst>
              </p:cNvPr>
              <p:cNvGrpSpPr/>
              <p:nvPr/>
            </p:nvGrpSpPr>
            <p:grpSpPr>
              <a:xfrm>
                <a:off x="3503219" y="3518192"/>
                <a:ext cx="2376186" cy="430345"/>
                <a:chOff x="1010198" y="3916451"/>
                <a:chExt cx="2729045" cy="494251"/>
              </a:xfrm>
            </p:grpSpPr>
            <p:sp>
              <p:nvSpPr>
                <p:cNvPr id="48" name="Rectangle 14" descr="Purple box">
                  <a:extLst>
                    <a:ext uri="{FF2B5EF4-FFF2-40B4-BE49-F238E27FC236}">
                      <a16:creationId xmlns:a16="http://schemas.microsoft.com/office/drawing/2014/main" id="{04AA17C2-0C12-9B40-9ECB-8D64C33D6A32}"/>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4B70FF"/>
                </a:solidFill>
                <a:ln>
                  <a:solidFill>
                    <a:srgbClr val="4B7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49" name="Rectangle 48">
                  <a:extLst>
                    <a:ext uri="{FF2B5EF4-FFF2-40B4-BE49-F238E27FC236}">
                      <a16:creationId xmlns:a16="http://schemas.microsoft.com/office/drawing/2014/main" id="{17A0B50B-22D1-654B-86E1-7356D57E8023}"/>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Initial Orientation</a:t>
                  </a:r>
                </a:p>
              </p:txBody>
            </p:sp>
          </p:grpSp>
        </p:grpSp>
        <p:pic>
          <p:nvPicPr>
            <p:cNvPr id="78" name="Picture 77" descr="Image of blind woman using headphones and an airline check-in kiosk">
              <a:extLst>
                <a:ext uri="{FF2B5EF4-FFF2-40B4-BE49-F238E27FC236}">
                  <a16:creationId xmlns:a16="http://schemas.microsoft.com/office/drawing/2014/main" id="{97CDD407-B169-E543-98CA-655F119D8CC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9405" r="4805"/>
            <a:stretch/>
          </p:blipFill>
          <p:spPr>
            <a:xfrm>
              <a:off x="3503219" y="1691290"/>
              <a:ext cx="2090798" cy="1851887"/>
            </a:xfrm>
            <a:prstGeom prst="rect">
              <a:avLst/>
            </a:prstGeom>
            <a:ln>
              <a:noFill/>
            </a:ln>
            <a:effectLst>
              <a:outerShdw blurRad="63500" sx="102000" sy="102000" algn="ctr" rotWithShape="0">
                <a:prstClr val="black">
                  <a:alpha val="40000"/>
                </a:prstClr>
              </a:outerShdw>
            </a:effectLst>
          </p:spPr>
        </p:pic>
      </p:grpSp>
      <p:grpSp>
        <p:nvGrpSpPr>
          <p:cNvPr id="16" name="Group 15" descr="Replay Instructions: Screen shot of kiosk showing user requesting replay of instructions via long press of the Select Button on the EZ Access keypad">
            <a:extLst>
              <a:ext uri="{FF2B5EF4-FFF2-40B4-BE49-F238E27FC236}">
                <a16:creationId xmlns:a16="http://schemas.microsoft.com/office/drawing/2014/main" id="{B600A956-C2C7-C245-BFCC-CEE6244950A8}"/>
              </a:ext>
            </a:extLst>
          </p:cNvPr>
          <p:cNvGrpSpPr/>
          <p:nvPr/>
        </p:nvGrpSpPr>
        <p:grpSpPr>
          <a:xfrm>
            <a:off x="4632023" y="3983857"/>
            <a:ext cx="2597910" cy="2417508"/>
            <a:chOff x="4493473" y="3983857"/>
            <a:chExt cx="2597910" cy="2417508"/>
          </a:xfrm>
        </p:grpSpPr>
        <p:grpSp>
          <p:nvGrpSpPr>
            <p:cNvPr id="50" name="Group 49" descr="Internet of Things (I-O-T) Devices">
              <a:extLst>
                <a:ext uri="{FF2B5EF4-FFF2-40B4-BE49-F238E27FC236}">
                  <a16:creationId xmlns:a16="http://schemas.microsoft.com/office/drawing/2014/main" id="{8D815854-66B6-294E-AC85-E9E94A86BD4A}"/>
                </a:ext>
              </a:extLst>
            </p:cNvPr>
            <p:cNvGrpSpPr/>
            <p:nvPr/>
          </p:nvGrpSpPr>
          <p:grpSpPr>
            <a:xfrm>
              <a:off x="4493473" y="3983857"/>
              <a:ext cx="2597910" cy="2417508"/>
              <a:chOff x="4493473" y="3983857"/>
              <a:chExt cx="2597910" cy="2417508"/>
            </a:xfrm>
          </p:grpSpPr>
          <p:pic>
            <p:nvPicPr>
              <p:cNvPr id="51" name="Picture 50" descr="semi transparent color box used as a style accent to the photo on the slide ">
                <a:extLst>
                  <a:ext uri="{FF2B5EF4-FFF2-40B4-BE49-F238E27FC236}">
                    <a16:creationId xmlns:a16="http://schemas.microsoft.com/office/drawing/2014/main" id="{167C865F-FDE2-F046-8A58-A1B5CE437040}"/>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0">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4493473" y="3983857"/>
                <a:ext cx="2597910" cy="2417508"/>
              </a:xfrm>
              <a:prstGeom prst="rect">
                <a:avLst/>
              </a:prstGeom>
              <a:effectLst/>
            </p:spPr>
          </p:pic>
          <p:grpSp>
            <p:nvGrpSpPr>
              <p:cNvPr id="54" name="Group 53">
                <a:extLst>
                  <a:ext uri="{FF2B5EF4-FFF2-40B4-BE49-F238E27FC236}">
                    <a16:creationId xmlns:a16="http://schemas.microsoft.com/office/drawing/2014/main" id="{A5F7272A-5C0F-E644-893A-D76D942687C2}"/>
                  </a:ext>
                </a:extLst>
              </p:cNvPr>
              <p:cNvGrpSpPr/>
              <p:nvPr/>
            </p:nvGrpSpPr>
            <p:grpSpPr>
              <a:xfrm>
                <a:off x="4715197" y="5971020"/>
                <a:ext cx="2376186" cy="430345"/>
                <a:chOff x="1010198" y="3916451"/>
                <a:chExt cx="2729045" cy="494251"/>
              </a:xfrm>
            </p:grpSpPr>
            <p:sp>
              <p:nvSpPr>
                <p:cNvPr id="55" name="Rectangle 14" descr="Purple box">
                  <a:extLst>
                    <a:ext uri="{FF2B5EF4-FFF2-40B4-BE49-F238E27FC236}">
                      <a16:creationId xmlns:a16="http://schemas.microsoft.com/office/drawing/2014/main" id="{1F8F0CA2-67C7-0C47-B04B-B8383F8D3DB2}"/>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CD344"/>
                </a:solidFill>
                <a:ln>
                  <a:solidFill>
                    <a:srgbClr val="5CD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56" name="Rectangle 55">
                  <a:extLst>
                    <a:ext uri="{FF2B5EF4-FFF2-40B4-BE49-F238E27FC236}">
                      <a16:creationId xmlns:a16="http://schemas.microsoft.com/office/drawing/2014/main" id="{5FCD49E5-CD0D-5B44-9719-A811AB859AF6}"/>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Replay Instructions</a:t>
                  </a:r>
                </a:p>
              </p:txBody>
            </p:sp>
          </p:grpSp>
        </p:grpSp>
        <p:pic>
          <p:nvPicPr>
            <p:cNvPr id="9" name="Picture 8" descr="Screen shot of kiosk showing user requesting replay of instructions via long press of the Select Button on the EZ Access keypad">
              <a:extLst>
                <a:ext uri="{FF2B5EF4-FFF2-40B4-BE49-F238E27FC236}">
                  <a16:creationId xmlns:a16="http://schemas.microsoft.com/office/drawing/2014/main" id="{66102911-9E23-FD48-AFB6-1CF60E35412C}"/>
                </a:ext>
              </a:extLst>
            </p:cNvPr>
            <p:cNvPicPr>
              <a:picLocks noChangeAspect="1"/>
            </p:cNvPicPr>
            <p:nvPr/>
          </p:nvPicPr>
          <p:blipFill rotWithShape="1">
            <a:blip r:embed="rId11"/>
            <a:srcRect t="2329" r="23168" b="17750"/>
            <a:stretch/>
          </p:blipFill>
          <p:spPr>
            <a:xfrm>
              <a:off x="4716828" y="4113031"/>
              <a:ext cx="2094651" cy="1851712"/>
            </a:xfrm>
            <a:prstGeom prst="rect">
              <a:avLst/>
            </a:prstGeom>
            <a:effectLst>
              <a:outerShdw blurRad="63500" sx="102000" sy="102000" algn="ctr" rotWithShape="0">
                <a:prstClr val="black">
                  <a:alpha val="40000"/>
                </a:prstClr>
              </a:outerShdw>
            </a:effectLst>
          </p:spPr>
        </p:pic>
      </p:grpSp>
      <p:grpSp>
        <p:nvGrpSpPr>
          <p:cNvPr id="13" name="Group 12" descr="Navigate, Focus, Select: Screen shot showing user navigating among, focusing on, and selecting UI elements using speech and EZ Access Keypad">
            <a:extLst>
              <a:ext uri="{FF2B5EF4-FFF2-40B4-BE49-F238E27FC236}">
                <a16:creationId xmlns:a16="http://schemas.microsoft.com/office/drawing/2014/main" id="{B8FD5058-E439-6947-9000-249F94725F12}"/>
              </a:ext>
            </a:extLst>
          </p:cNvPr>
          <p:cNvGrpSpPr/>
          <p:nvPr/>
        </p:nvGrpSpPr>
        <p:grpSpPr>
          <a:xfrm>
            <a:off x="6435162" y="1566002"/>
            <a:ext cx="2597910" cy="2417508"/>
            <a:chOff x="6435162" y="1566002"/>
            <a:chExt cx="2597910" cy="2417508"/>
          </a:xfrm>
        </p:grpSpPr>
        <p:grpSp>
          <p:nvGrpSpPr>
            <p:cNvPr id="57" name="Group 56" descr="Entertainment">
              <a:extLst>
                <a:ext uri="{FF2B5EF4-FFF2-40B4-BE49-F238E27FC236}">
                  <a16:creationId xmlns:a16="http://schemas.microsoft.com/office/drawing/2014/main" id="{3D789053-7BAB-A04C-BFA3-DD80C09520ED}"/>
                </a:ext>
              </a:extLst>
            </p:cNvPr>
            <p:cNvGrpSpPr/>
            <p:nvPr/>
          </p:nvGrpSpPr>
          <p:grpSpPr>
            <a:xfrm>
              <a:off x="6435162" y="1566002"/>
              <a:ext cx="2597910" cy="2417508"/>
              <a:chOff x="6435162" y="1545830"/>
              <a:chExt cx="2597910" cy="2417508"/>
            </a:xfrm>
          </p:grpSpPr>
          <p:pic>
            <p:nvPicPr>
              <p:cNvPr id="58" name="Picture 57" descr="semi transparent color box used as a style accent to the photo on the slide ">
                <a:extLst>
                  <a:ext uri="{FF2B5EF4-FFF2-40B4-BE49-F238E27FC236}">
                    <a16:creationId xmlns:a16="http://schemas.microsoft.com/office/drawing/2014/main" id="{BC0FC563-BBF7-0E4C-A3DD-25E4F6A8DF75}"/>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2">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6435162" y="1545830"/>
                <a:ext cx="2597910" cy="2417508"/>
              </a:xfrm>
              <a:prstGeom prst="rect">
                <a:avLst/>
              </a:prstGeom>
              <a:effectLst/>
            </p:spPr>
          </p:pic>
          <p:grpSp>
            <p:nvGrpSpPr>
              <p:cNvPr id="61" name="Group 60">
                <a:extLst>
                  <a:ext uri="{FF2B5EF4-FFF2-40B4-BE49-F238E27FC236}">
                    <a16:creationId xmlns:a16="http://schemas.microsoft.com/office/drawing/2014/main" id="{D4CAD7E2-62D6-AD44-B23F-D2C99F818C52}"/>
                  </a:ext>
                </a:extLst>
              </p:cNvPr>
              <p:cNvGrpSpPr/>
              <p:nvPr/>
            </p:nvGrpSpPr>
            <p:grpSpPr>
              <a:xfrm>
                <a:off x="6459047" y="3518192"/>
                <a:ext cx="2574025" cy="430345"/>
                <a:chOff x="818414" y="3916451"/>
                <a:chExt cx="2956262" cy="494251"/>
              </a:xfrm>
            </p:grpSpPr>
            <p:sp>
              <p:nvSpPr>
                <p:cNvPr id="62" name="Rectangle 14" descr="Purple box">
                  <a:extLst>
                    <a:ext uri="{FF2B5EF4-FFF2-40B4-BE49-F238E27FC236}">
                      <a16:creationId xmlns:a16="http://schemas.microsoft.com/office/drawing/2014/main" id="{AD26C3FC-D4A2-4845-96B8-7A083AC6E40D}"/>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CD344"/>
                </a:solidFill>
                <a:ln>
                  <a:solidFill>
                    <a:srgbClr val="5CD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63" name="Rectangle 62">
                  <a:extLst>
                    <a:ext uri="{FF2B5EF4-FFF2-40B4-BE49-F238E27FC236}">
                      <a16:creationId xmlns:a16="http://schemas.microsoft.com/office/drawing/2014/main" id="{B82B4B16-DA0E-444C-8953-678B7224F40A}"/>
                    </a:ext>
                  </a:extLst>
                </p:cNvPr>
                <p:cNvSpPr/>
                <p:nvPr/>
              </p:nvSpPr>
              <p:spPr>
                <a:xfrm>
                  <a:off x="818414" y="3978910"/>
                  <a:ext cx="2956262" cy="371155"/>
                </a:xfrm>
                <a:prstGeom prst="rect">
                  <a:avLst/>
                </a:prstGeom>
              </p:spPr>
              <p:txBody>
                <a:bodyPr wrap="square">
                  <a:spAutoFit/>
                </a:bodyPr>
                <a:lstStyle/>
                <a:p>
                  <a:pPr algn="ctr">
                    <a:spcAft>
                      <a:spcPts val="600"/>
                    </a:spcAft>
                  </a:pPr>
                  <a:r>
                    <a:rPr lang="en-US" sz="1500" b="1" dirty="0">
                      <a:solidFill>
                        <a:schemeClr val="bg1"/>
                      </a:solidFill>
                    </a:rPr>
                    <a:t>Navigate, Focus, Select</a:t>
                  </a:r>
                </a:p>
              </p:txBody>
            </p:sp>
          </p:grpSp>
        </p:grpSp>
        <p:pic>
          <p:nvPicPr>
            <p:cNvPr id="7" name="Picture 6" descr="Screen shot showing user navigating among, focusing on, and selecting UI elements using speech and EZ Access Keypad">
              <a:extLst>
                <a:ext uri="{FF2B5EF4-FFF2-40B4-BE49-F238E27FC236}">
                  <a16:creationId xmlns:a16="http://schemas.microsoft.com/office/drawing/2014/main" id="{4FDBDA27-4E0B-1B43-9ED5-A335C0650165}"/>
                </a:ext>
              </a:extLst>
            </p:cNvPr>
            <p:cNvPicPr>
              <a:picLocks noChangeAspect="1"/>
            </p:cNvPicPr>
            <p:nvPr/>
          </p:nvPicPr>
          <p:blipFill rotWithShape="1">
            <a:blip r:embed="rId13"/>
            <a:srcRect l="5812" t="5110" r="21489" b="17253"/>
            <a:stretch/>
          </p:blipFill>
          <p:spPr>
            <a:xfrm>
              <a:off x="6638008" y="1690944"/>
              <a:ext cx="2087962" cy="1841123"/>
            </a:xfrm>
            <a:prstGeom prst="rect">
              <a:avLst/>
            </a:prstGeom>
            <a:effectLst>
              <a:outerShdw blurRad="63500" sx="102000" sy="102000" algn="ctr" rotWithShape="0">
                <a:prstClr val="black">
                  <a:alpha val="40000"/>
                </a:prstClr>
              </a:outerShdw>
            </a:effectLst>
          </p:spPr>
        </p:pic>
      </p:grpSp>
      <p:grpSp>
        <p:nvGrpSpPr>
          <p:cNvPr id="17" name="Group 16" descr="Cancel Transaction: Screen shot of kiosk with cancel transaction warning">
            <a:extLst>
              <a:ext uri="{FF2B5EF4-FFF2-40B4-BE49-F238E27FC236}">
                <a16:creationId xmlns:a16="http://schemas.microsoft.com/office/drawing/2014/main" id="{05CECAE9-0A94-C548-BD16-3CBBCF1268FB}"/>
              </a:ext>
            </a:extLst>
          </p:cNvPr>
          <p:cNvGrpSpPr/>
          <p:nvPr/>
        </p:nvGrpSpPr>
        <p:grpSpPr>
          <a:xfrm>
            <a:off x="7648689" y="3983857"/>
            <a:ext cx="2603129" cy="2417508"/>
            <a:chOff x="7510139" y="3983857"/>
            <a:chExt cx="2603129" cy="2417508"/>
          </a:xfrm>
        </p:grpSpPr>
        <p:grpSp>
          <p:nvGrpSpPr>
            <p:cNvPr id="64" name="Group 63" descr="Point-of-Sale Units">
              <a:extLst>
                <a:ext uri="{FF2B5EF4-FFF2-40B4-BE49-F238E27FC236}">
                  <a16:creationId xmlns:a16="http://schemas.microsoft.com/office/drawing/2014/main" id="{C8A3F4AB-37D0-D74D-BCA2-54EEF24732E0}"/>
                </a:ext>
              </a:extLst>
            </p:cNvPr>
            <p:cNvGrpSpPr/>
            <p:nvPr/>
          </p:nvGrpSpPr>
          <p:grpSpPr>
            <a:xfrm>
              <a:off x="7510139" y="3983857"/>
              <a:ext cx="2603129" cy="2417508"/>
              <a:chOff x="7510139" y="3983857"/>
              <a:chExt cx="2603129" cy="2417508"/>
            </a:xfrm>
          </p:grpSpPr>
          <p:pic>
            <p:nvPicPr>
              <p:cNvPr id="65" name="Picture 64" descr="semi transparent color box used as a style accent to the photo on the slide ">
                <a:extLst>
                  <a:ext uri="{FF2B5EF4-FFF2-40B4-BE49-F238E27FC236}">
                    <a16:creationId xmlns:a16="http://schemas.microsoft.com/office/drawing/2014/main" id="{76B7002B-D30C-7A4E-B024-F76C04151E3B}"/>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4">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7510139" y="3983857"/>
                <a:ext cx="2597910" cy="2417508"/>
              </a:xfrm>
              <a:prstGeom prst="rect">
                <a:avLst/>
              </a:prstGeom>
              <a:effectLst/>
            </p:spPr>
          </p:pic>
          <p:grpSp>
            <p:nvGrpSpPr>
              <p:cNvPr id="68" name="Group 67">
                <a:extLst>
                  <a:ext uri="{FF2B5EF4-FFF2-40B4-BE49-F238E27FC236}">
                    <a16:creationId xmlns:a16="http://schemas.microsoft.com/office/drawing/2014/main" id="{5A8F54FB-1872-BB42-B297-DC1611B9AF54}"/>
                  </a:ext>
                </a:extLst>
              </p:cNvPr>
              <p:cNvGrpSpPr/>
              <p:nvPr/>
            </p:nvGrpSpPr>
            <p:grpSpPr>
              <a:xfrm>
                <a:off x="7737082" y="5971020"/>
                <a:ext cx="2376186" cy="430345"/>
                <a:chOff x="1010198" y="3916451"/>
                <a:chExt cx="2729045" cy="494251"/>
              </a:xfrm>
            </p:grpSpPr>
            <p:sp>
              <p:nvSpPr>
                <p:cNvPr id="69" name="Rectangle 14" descr="Purple box">
                  <a:extLst>
                    <a:ext uri="{FF2B5EF4-FFF2-40B4-BE49-F238E27FC236}">
                      <a16:creationId xmlns:a16="http://schemas.microsoft.com/office/drawing/2014/main" id="{938B5E2F-E6DA-E44D-A2FC-B6E660756E12}"/>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solidFill>
                    <a:srgbClr val="552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70" name="Rectangle 69">
                  <a:extLst>
                    <a:ext uri="{FF2B5EF4-FFF2-40B4-BE49-F238E27FC236}">
                      <a16:creationId xmlns:a16="http://schemas.microsoft.com/office/drawing/2014/main" id="{80691B44-1460-774C-A8C3-76C116348A09}"/>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Cancel Transaction</a:t>
                  </a:r>
                </a:p>
              </p:txBody>
            </p:sp>
          </p:grpSp>
        </p:grpSp>
        <p:pic>
          <p:nvPicPr>
            <p:cNvPr id="10" name="Picture 9" descr="Screen shot of kiosk with cancel transaction warning">
              <a:extLst>
                <a:ext uri="{FF2B5EF4-FFF2-40B4-BE49-F238E27FC236}">
                  <a16:creationId xmlns:a16="http://schemas.microsoft.com/office/drawing/2014/main" id="{0BBA4C71-EFA5-FA45-861E-17445E05A088}"/>
                </a:ext>
              </a:extLst>
            </p:cNvPr>
            <p:cNvPicPr>
              <a:picLocks noChangeAspect="1"/>
            </p:cNvPicPr>
            <p:nvPr/>
          </p:nvPicPr>
          <p:blipFill rotWithShape="1">
            <a:blip r:embed="rId15"/>
            <a:srcRect r="16643" b="18143"/>
            <a:stretch/>
          </p:blipFill>
          <p:spPr>
            <a:xfrm>
              <a:off x="7742552" y="4139971"/>
              <a:ext cx="2082492" cy="1827958"/>
            </a:xfrm>
            <a:prstGeom prst="rect">
              <a:avLst/>
            </a:prstGeom>
            <a:effectLst>
              <a:outerShdw blurRad="63500" sx="102000" sy="102000" algn="ctr" rotWithShape="0">
                <a:prstClr val="black">
                  <a:alpha val="40000"/>
                </a:prstClr>
              </a:outerShdw>
            </a:effectLst>
          </p:spPr>
        </p:pic>
      </p:grpSp>
      <p:grpSp>
        <p:nvGrpSpPr>
          <p:cNvPr id="14" name="Group 13" descr="Top/Bottom of Screen: Screen shot with audio icons for &quot;top&quot; and &quot;bottom&quot; of screen">
            <a:extLst>
              <a:ext uri="{FF2B5EF4-FFF2-40B4-BE49-F238E27FC236}">
                <a16:creationId xmlns:a16="http://schemas.microsoft.com/office/drawing/2014/main" id="{BAC0057B-47AC-E84B-A2E5-7F97589F2466}"/>
              </a:ext>
            </a:extLst>
          </p:cNvPr>
          <p:cNvGrpSpPr/>
          <p:nvPr/>
        </p:nvGrpSpPr>
        <p:grpSpPr>
          <a:xfrm>
            <a:off x="9460625" y="1315888"/>
            <a:ext cx="2597910" cy="2667431"/>
            <a:chOff x="9460625" y="1315888"/>
            <a:chExt cx="2597910" cy="2667431"/>
          </a:xfrm>
        </p:grpSpPr>
        <p:grpSp>
          <p:nvGrpSpPr>
            <p:cNvPr id="71" name="Group 70" descr="Locked computers">
              <a:extLst>
                <a:ext uri="{FF2B5EF4-FFF2-40B4-BE49-F238E27FC236}">
                  <a16:creationId xmlns:a16="http://schemas.microsoft.com/office/drawing/2014/main" id="{D6B8FEDA-3B30-2443-9D25-5D82C846F903}"/>
                </a:ext>
              </a:extLst>
            </p:cNvPr>
            <p:cNvGrpSpPr/>
            <p:nvPr/>
          </p:nvGrpSpPr>
          <p:grpSpPr>
            <a:xfrm>
              <a:off x="9460625" y="1565811"/>
              <a:ext cx="2597910" cy="2417508"/>
              <a:chOff x="9460625" y="1545639"/>
              <a:chExt cx="2597910" cy="2417508"/>
            </a:xfrm>
          </p:grpSpPr>
          <p:pic>
            <p:nvPicPr>
              <p:cNvPr id="72" name="Picture 71" descr="semi transparent color box used as a style accent to the photo on the slide ">
                <a:extLst>
                  <a:ext uri="{FF2B5EF4-FFF2-40B4-BE49-F238E27FC236}">
                    <a16:creationId xmlns:a16="http://schemas.microsoft.com/office/drawing/2014/main" id="{A4093C23-29FA-164B-9FC1-B615970947DB}"/>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6">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9460625" y="1545639"/>
                <a:ext cx="2597910" cy="2417508"/>
              </a:xfrm>
              <a:prstGeom prst="rect">
                <a:avLst/>
              </a:prstGeom>
              <a:effectLst/>
            </p:spPr>
          </p:pic>
          <p:grpSp>
            <p:nvGrpSpPr>
              <p:cNvPr id="75" name="Group 74">
                <a:extLst>
                  <a:ext uri="{FF2B5EF4-FFF2-40B4-BE49-F238E27FC236}">
                    <a16:creationId xmlns:a16="http://schemas.microsoft.com/office/drawing/2014/main" id="{9609092B-52F2-974F-B797-7ACA37A7EC0E}"/>
                  </a:ext>
                </a:extLst>
              </p:cNvPr>
              <p:cNvGrpSpPr/>
              <p:nvPr/>
            </p:nvGrpSpPr>
            <p:grpSpPr>
              <a:xfrm>
                <a:off x="9682349" y="3518192"/>
                <a:ext cx="2376186" cy="430345"/>
                <a:chOff x="1010198" y="3916451"/>
                <a:chExt cx="2729045" cy="494251"/>
              </a:xfrm>
            </p:grpSpPr>
            <p:sp>
              <p:nvSpPr>
                <p:cNvPr id="76" name="Rectangle 14" descr="Purple box">
                  <a:extLst>
                    <a:ext uri="{FF2B5EF4-FFF2-40B4-BE49-F238E27FC236}">
                      <a16:creationId xmlns:a16="http://schemas.microsoft.com/office/drawing/2014/main" id="{91875287-FDE3-4340-9B29-CEA4577192B0}"/>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77" name="Rectangle 76">
                  <a:extLst>
                    <a:ext uri="{FF2B5EF4-FFF2-40B4-BE49-F238E27FC236}">
                      <a16:creationId xmlns:a16="http://schemas.microsoft.com/office/drawing/2014/main" id="{84996897-6456-4040-9663-3B1B3ED6F099}"/>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Top/Bottom Screen</a:t>
                  </a:r>
                </a:p>
              </p:txBody>
            </p:sp>
          </p:grpSp>
        </p:grpSp>
        <p:pic>
          <p:nvPicPr>
            <p:cNvPr id="8" name="Picture 7" descr="Screen shot with audio icons for &quot;top&quot; and &quot;bottom&quot; of screen">
              <a:extLst>
                <a:ext uri="{FF2B5EF4-FFF2-40B4-BE49-F238E27FC236}">
                  <a16:creationId xmlns:a16="http://schemas.microsoft.com/office/drawing/2014/main" id="{F3F5D85B-890C-BD47-A8F6-35183B81A92D}"/>
                </a:ext>
              </a:extLst>
            </p:cNvPr>
            <p:cNvPicPr>
              <a:picLocks noChangeAspect="1"/>
            </p:cNvPicPr>
            <p:nvPr/>
          </p:nvPicPr>
          <p:blipFill rotWithShape="1">
            <a:blip r:embed="rId17"/>
            <a:srcRect r="10980"/>
            <a:stretch/>
          </p:blipFill>
          <p:spPr>
            <a:xfrm>
              <a:off x="9564944" y="1315888"/>
              <a:ext cx="2245905" cy="2600024"/>
            </a:xfrm>
            <a:prstGeom prst="rect">
              <a:avLst/>
            </a:prstGeom>
            <a:effectLst>
              <a:outerShdw blurRad="63500" sx="102000" sy="102000" algn="ctr" rotWithShape="0">
                <a:prstClr val="black">
                  <a:alpha val="40000"/>
                </a:prstClr>
              </a:outerShdw>
            </a:effectLst>
          </p:spPr>
        </p:pic>
      </p:grpSp>
      <p:sp>
        <p:nvSpPr>
          <p:cNvPr id="5" name="Slide Number Placeholder 4"/>
          <p:cNvSpPr>
            <a:spLocks noGrp="1"/>
          </p:cNvSpPr>
          <p:nvPr>
            <p:ph type="sldNum" sz="quarter" idx="4"/>
          </p:nvPr>
        </p:nvSpPr>
        <p:spPr/>
        <p:txBody>
          <a:bodyPr/>
          <a:lstStyle/>
          <a:p>
            <a:fld id="{2030EA8A-DA75-3443-B9EE-A63E33F4F203}" type="slidenum">
              <a:rPr lang="en-US" smtClean="0"/>
              <a:pPr/>
              <a:t>11</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87347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309859"/>
            <a:ext cx="11353801" cy="637198"/>
          </a:xfrm>
        </p:spPr>
        <p:txBody>
          <a:bodyPr/>
          <a:lstStyle/>
          <a:p>
            <a:r>
              <a:rPr lang="en-US" dirty="0"/>
              <a:t>Speech + Keypad: </a:t>
            </a:r>
            <a:r>
              <a:rPr lang="en-US" dirty="0">
                <a:latin typeface="Arial" panose="020B0604020202020204" pitchFamily="34" charset="0"/>
                <a:cs typeface="Arial" panose="020B0604020202020204" pitchFamily="34" charset="0"/>
              </a:rPr>
              <a:t>Element-Level Interactions</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grpSp>
        <p:nvGrpSpPr>
          <p:cNvPr id="20" name="Group 19" descr="Instructional Text: Screen shot showing focus indicator around instructional text.">
            <a:extLst>
              <a:ext uri="{FF2B5EF4-FFF2-40B4-BE49-F238E27FC236}">
                <a16:creationId xmlns:a16="http://schemas.microsoft.com/office/drawing/2014/main" id="{FA72937B-8711-324A-BBD3-ADBC2394370F}"/>
              </a:ext>
            </a:extLst>
          </p:cNvPr>
          <p:cNvGrpSpPr/>
          <p:nvPr/>
        </p:nvGrpSpPr>
        <p:grpSpPr>
          <a:xfrm>
            <a:off x="288180" y="1565811"/>
            <a:ext cx="2597910" cy="2417508"/>
            <a:chOff x="288180" y="1565811"/>
            <a:chExt cx="2597910" cy="2417508"/>
          </a:xfrm>
        </p:grpSpPr>
        <p:grpSp>
          <p:nvGrpSpPr>
            <p:cNvPr id="30" name="Group 29" descr="Self-Service Kiosks">
              <a:extLst>
                <a:ext uri="{FF2B5EF4-FFF2-40B4-BE49-F238E27FC236}">
                  <a16:creationId xmlns:a16="http://schemas.microsoft.com/office/drawing/2014/main" id="{7876315B-D4C2-8F4B-A762-11B6D1850417}"/>
                </a:ext>
              </a:extLst>
            </p:cNvPr>
            <p:cNvGrpSpPr/>
            <p:nvPr/>
          </p:nvGrpSpPr>
          <p:grpSpPr>
            <a:xfrm>
              <a:off x="288180" y="1565811"/>
              <a:ext cx="2597910" cy="2417508"/>
              <a:chOff x="292258" y="1545639"/>
              <a:chExt cx="2597910" cy="2417508"/>
            </a:xfrm>
          </p:grpSpPr>
          <p:pic>
            <p:nvPicPr>
              <p:cNvPr id="31" name="Picture 30" descr="semi transparent color box used as a style accent to the photo on the slide ">
                <a:extLst>
                  <a:ext uri="{FF2B5EF4-FFF2-40B4-BE49-F238E27FC236}">
                    <a16:creationId xmlns:a16="http://schemas.microsoft.com/office/drawing/2014/main" id="{3EAFFDA4-0FF0-CE4A-B14B-4B1A25AE39BA}"/>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4">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292258" y="1545639"/>
                <a:ext cx="2597910" cy="2417508"/>
              </a:xfrm>
              <a:prstGeom prst="rect">
                <a:avLst/>
              </a:prstGeom>
              <a:effectLst/>
            </p:spPr>
          </p:pic>
          <p:grpSp>
            <p:nvGrpSpPr>
              <p:cNvPr id="32" name="Group 31">
                <a:extLst>
                  <a:ext uri="{FF2B5EF4-FFF2-40B4-BE49-F238E27FC236}">
                    <a16:creationId xmlns:a16="http://schemas.microsoft.com/office/drawing/2014/main" id="{9C30B56A-F908-134E-B275-AE21DB862CF4}"/>
                  </a:ext>
                </a:extLst>
              </p:cNvPr>
              <p:cNvGrpSpPr/>
              <p:nvPr/>
            </p:nvGrpSpPr>
            <p:grpSpPr>
              <a:xfrm>
                <a:off x="502379" y="3518192"/>
                <a:ext cx="2376185" cy="430345"/>
                <a:chOff x="1010198" y="3916451"/>
                <a:chExt cx="2729045" cy="494251"/>
              </a:xfrm>
            </p:grpSpPr>
            <p:sp>
              <p:nvSpPr>
                <p:cNvPr id="33" name="Rectangle 14" descr="Purple box">
                  <a:extLst>
                    <a:ext uri="{FF2B5EF4-FFF2-40B4-BE49-F238E27FC236}">
                      <a16:creationId xmlns:a16="http://schemas.microsoft.com/office/drawing/2014/main" id="{CE3C0175-585A-B74C-A179-D058DBAE2724}"/>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solidFill>
                    <a:srgbClr val="552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4" name="Rectangle 33">
                  <a:extLst>
                    <a:ext uri="{FF2B5EF4-FFF2-40B4-BE49-F238E27FC236}">
                      <a16:creationId xmlns:a16="http://schemas.microsoft.com/office/drawing/2014/main" id="{21EC31B5-F827-024C-9E1E-BC0332906387}"/>
                    </a:ext>
                  </a:extLst>
                </p:cNvPr>
                <p:cNvSpPr/>
                <p:nvPr/>
              </p:nvSpPr>
              <p:spPr>
                <a:xfrm>
                  <a:off x="1010198" y="3978910"/>
                  <a:ext cx="2501050" cy="388829"/>
                </a:xfrm>
                <a:prstGeom prst="rect">
                  <a:avLst/>
                </a:prstGeom>
              </p:spPr>
              <p:txBody>
                <a:bodyPr wrap="square">
                  <a:spAutoFit/>
                </a:bodyPr>
                <a:lstStyle/>
                <a:p>
                  <a:pPr algn="ctr">
                    <a:spcAft>
                      <a:spcPts val="600"/>
                    </a:spcAft>
                  </a:pPr>
                  <a:r>
                    <a:rPr lang="en-US" sz="1600" b="1" dirty="0">
                      <a:solidFill>
                        <a:schemeClr val="bg1"/>
                      </a:solidFill>
                    </a:rPr>
                    <a:t>Instructional Text</a:t>
                  </a:r>
                </a:p>
              </p:txBody>
            </p:sp>
          </p:grpSp>
        </p:grpSp>
        <p:pic>
          <p:nvPicPr>
            <p:cNvPr id="79" name="Picture 78" descr="Screen shot showing focus indicator around instructional text.">
              <a:extLst>
                <a:ext uri="{FF2B5EF4-FFF2-40B4-BE49-F238E27FC236}">
                  <a16:creationId xmlns:a16="http://schemas.microsoft.com/office/drawing/2014/main" id="{06799E69-DECA-7043-9B01-32B48A2F10C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126" t="6624" r="54384" b="10673"/>
            <a:stretch/>
          </p:blipFill>
          <p:spPr>
            <a:xfrm>
              <a:off x="512129" y="1680851"/>
              <a:ext cx="2071583" cy="1848987"/>
            </a:xfrm>
            <a:prstGeom prst="rect">
              <a:avLst/>
            </a:prstGeom>
            <a:effectLst>
              <a:outerShdw blurRad="63500" sx="102000" sy="102000" algn="ctr" rotWithShape="0">
                <a:prstClr val="black">
                  <a:alpha val="40000"/>
                </a:prstClr>
              </a:outerShdw>
            </a:effectLst>
          </p:spPr>
        </p:pic>
      </p:grpSp>
      <p:grpSp>
        <p:nvGrpSpPr>
          <p:cNvPr id="26" name="Group 25" descr="Text Inputs &amp; Keys: Screen shot showing use of EZ Access keypad to navigate an on-screen keypad and enter alphanumeric text into a text input on screen.">
            <a:extLst>
              <a:ext uri="{FF2B5EF4-FFF2-40B4-BE49-F238E27FC236}">
                <a16:creationId xmlns:a16="http://schemas.microsoft.com/office/drawing/2014/main" id="{0F4CDD89-3741-EC4D-9CAD-C56D41845625}"/>
              </a:ext>
            </a:extLst>
          </p:cNvPr>
          <p:cNvGrpSpPr/>
          <p:nvPr/>
        </p:nvGrpSpPr>
        <p:grpSpPr>
          <a:xfrm>
            <a:off x="1614823" y="3983857"/>
            <a:ext cx="2597910" cy="2417512"/>
            <a:chOff x="1808793" y="3983857"/>
            <a:chExt cx="2597910" cy="2417512"/>
          </a:xfrm>
        </p:grpSpPr>
        <p:grpSp>
          <p:nvGrpSpPr>
            <p:cNvPr id="36" name="Group 35" descr="Print/copy/fax">
              <a:extLst>
                <a:ext uri="{FF2B5EF4-FFF2-40B4-BE49-F238E27FC236}">
                  <a16:creationId xmlns:a16="http://schemas.microsoft.com/office/drawing/2014/main" id="{711FADE9-40FF-A94A-8CBC-F5B524ACBB1A}"/>
                </a:ext>
              </a:extLst>
            </p:cNvPr>
            <p:cNvGrpSpPr/>
            <p:nvPr/>
          </p:nvGrpSpPr>
          <p:grpSpPr>
            <a:xfrm>
              <a:off x="1808793" y="3983857"/>
              <a:ext cx="2597910" cy="2417512"/>
              <a:chOff x="1476273" y="3983857"/>
              <a:chExt cx="2597910" cy="2417512"/>
            </a:xfrm>
          </p:grpSpPr>
          <p:pic>
            <p:nvPicPr>
              <p:cNvPr id="37" name="Picture 36" descr="semi transparent color box used as a style accent to the photo on the slide ">
                <a:extLst>
                  <a:ext uri="{FF2B5EF4-FFF2-40B4-BE49-F238E27FC236}">
                    <a16:creationId xmlns:a16="http://schemas.microsoft.com/office/drawing/2014/main" id="{4CABBEFF-0DB5-3A46-B181-CFEB3F7494B7}"/>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6">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1476273" y="3983857"/>
                <a:ext cx="2597910" cy="2417508"/>
              </a:xfrm>
              <a:prstGeom prst="rect">
                <a:avLst/>
              </a:prstGeom>
              <a:effectLst/>
            </p:spPr>
          </p:pic>
          <p:grpSp>
            <p:nvGrpSpPr>
              <p:cNvPr id="40" name="Group 39">
                <a:extLst>
                  <a:ext uri="{FF2B5EF4-FFF2-40B4-BE49-F238E27FC236}">
                    <a16:creationId xmlns:a16="http://schemas.microsoft.com/office/drawing/2014/main" id="{582A9FFE-AEB4-5B4F-9CFB-E75361596AE0}"/>
                  </a:ext>
                </a:extLst>
              </p:cNvPr>
              <p:cNvGrpSpPr/>
              <p:nvPr/>
            </p:nvGrpSpPr>
            <p:grpSpPr>
              <a:xfrm>
                <a:off x="1696276" y="5971024"/>
                <a:ext cx="2376186" cy="430345"/>
                <a:chOff x="1010198" y="3916451"/>
                <a:chExt cx="2729045" cy="494251"/>
              </a:xfrm>
            </p:grpSpPr>
            <p:sp>
              <p:nvSpPr>
                <p:cNvPr id="41" name="Rectangle 14" descr="Purple box">
                  <a:extLst>
                    <a:ext uri="{FF2B5EF4-FFF2-40B4-BE49-F238E27FC236}">
                      <a16:creationId xmlns:a16="http://schemas.microsoft.com/office/drawing/2014/main" id="{521EC95E-AC74-7E4E-B6B5-B63BC1158365}"/>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42" name="Rectangle 41">
                  <a:extLst>
                    <a:ext uri="{FF2B5EF4-FFF2-40B4-BE49-F238E27FC236}">
                      <a16:creationId xmlns:a16="http://schemas.microsoft.com/office/drawing/2014/main" id="{3BCA6111-1F38-3643-B0FC-BF9099359ABD}"/>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Text Inputs &amp; Keys</a:t>
                  </a:r>
                </a:p>
              </p:txBody>
            </p:sp>
          </p:grpSp>
        </p:grpSp>
        <p:pic>
          <p:nvPicPr>
            <p:cNvPr id="25" name="Picture 24" descr="Screen shot showing use of EZ Access keypad to navigate an on-screen keypad and enter alphanumeric text into a text input on screen.">
              <a:extLst>
                <a:ext uri="{FF2B5EF4-FFF2-40B4-BE49-F238E27FC236}">
                  <a16:creationId xmlns:a16="http://schemas.microsoft.com/office/drawing/2014/main" id="{D16611BB-7867-A444-BE20-1CFE4587B2DD}"/>
                </a:ext>
              </a:extLst>
            </p:cNvPr>
            <p:cNvPicPr>
              <a:picLocks noChangeAspect="1"/>
            </p:cNvPicPr>
            <p:nvPr/>
          </p:nvPicPr>
          <p:blipFill rotWithShape="1">
            <a:blip r:embed="rId7"/>
            <a:srcRect t="2717" b="4454"/>
            <a:stretch/>
          </p:blipFill>
          <p:spPr>
            <a:xfrm>
              <a:off x="2031117" y="4129346"/>
              <a:ext cx="2082078" cy="1858247"/>
            </a:xfrm>
            <a:prstGeom prst="rect">
              <a:avLst/>
            </a:prstGeom>
            <a:effectLst>
              <a:outerShdw blurRad="63500" sx="102000" sy="102000" algn="ctr" rotWithShape="0">
                <a:prstClr val="black">
                  <a:alpha val="40000"/>
                </a:prstClr>
              </a:outerShdw>
            </a:effectLst>
          </p:spPr>
        </p:pic>
      </p:grpSp>
      <p:grpSp>
        <p:nvGrpSpPr>
          <p:cNvPr id="19" name="Group 18" descr="Meaningful Images: Diagrams showing proper way to insert or swipe a loyalty or credit card in two different style card readers (one horizontal, one vertical)">
            <a:extLst>
              <a:ext uri="{FF2B5EF4-FFF2-40B4-BE49-F238E27FC236}">
                <a16:creationId xmlns:a16="http://schemas.microsoft.com/office/drawing/2014/main" id="{A5923368-130E-D147-B6D8-51142F048687}"/>
              </a:ext>
            </a:extLst>
          </p:cNvPr>
          <p:cNvGrpSpPr/>
          <p:nvPr/>
        </p:nvGrpSpPr>
        <p:grpSpPr>
          <a:xfrm>
            <a:off x="3305380" y="1553754"/>
            <a:ext cx="2597910" cy="2417508"/>
            <a:chOff x="3305380" y="1553754"/>
            <a:chExt cx="2597910" cy="2417508"/>
          </a:xfrm>
        </p:grpSpPr>
        <p:grpSp>
          <p:nvGrpSpPr>
            <p:cNvPr id="43" name="Group 42" descr="Set-Top Boxes">
              <a:extLst>
                <a:ext uri="{FF2B5EF4-FFF2-40B4-BE49-F238E27FC236}">
                  <a16:creationId xmlns:a16="http://schemas.microsoft.com/office/drawing/2014/main" id="{0D3E71ED-67BC-5749-B23F-0C610070B6A5}"/>
                </a:ext>
              </a:extLst>
            </p:cNvPr>
            <p:cNvGrpSpPr/>
            <p:nvPr/>
          </p:nvGrpSpPr>
          <p:grpSpPr>
            <a:xfrm>
              <a:off x="3305380" y="1553754"/>
              <a:ext cx="2597910" cy="2417508"/>
              <a:chOff x="3305380" y="1533582"/>
              <a:chExt cx="2597910" cy="2417508"/>
            </a:xfrm>
          </p:grpSpPr>
          <p:pic>
            <p:nvPicPr>
              <p:cNvPr id="44" name="Picture 43" descr="semi transparent color box used as a style accent to the photo on the slide ">
                <a:extLst>
                  <a:ext uri="{FF2B5EF4-FFF2-40B4-BE49-F238E27FC236}">
                    <a16:creationId xmlns:a16="http://schemas.microsoft.com/office/drawing/2014/main" id="{50965D14-ABBA-374E-9D88-5C1F4B6DC7AD}"/>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8">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3305380" y="1533582"/>
                <a:ext cx="2597910" cy="2417508"/>
              </a:xfrm>
              <a:prstGeom prst="rect">
                <a:avLst/>
              </a:prstGeom>
              <a:effectLst/>
            </p:spPr>
          </p:pic>
          <p:grpSp>
            <p:nvGrpSpPr>
              <p:cNvPr id="46" name="Group 45">
                <a:extLst>
                  <a:ext uri="{FF2B5EF4-FFF2-40B4-BE49-F238E27FC236}">
                    <a16:creationId xmlns:a16="http://schemas.microsoft.com/office/drawing/2014/main" id="{F4ECE688-A054-A94B-A1D9-48C61A11E7FF}"/>
                  </a:ext>
                </a:extLst>
              </p:cNvPr>
              <p:cNvGrpSpPr/>
              <p:nvPr/>
            </p:nvGrpSpPr>
            <p:grpSpPr>
              <a:xfrm>
                <a:off x="3503219" y="3518192"/>
                <a:ext cx="2376186" cy="430345"/>
                <a:chOff x="1010198" y="3916451"/>
                <a:chExt cx="2729045" cy="494251"/>
              </a:xfrm>
            </p:grpSpPr>
            <p:sp>
              <p:nvSpPr>
                <p:cNvPr id="48" name="Rectangle 14" descr="Purple box">
                  <a:extLst>
                    <a:ext uri="{FF2B5EF4-FFF2-40B4-BE49-F238E27FC236}">
                      <a16:creationId xmlns:a16="http://schemas.microsoft.com/office/drawing/2014/main" id="{04AA17C2-0C12-9B40-9ECB-8D64C33D6A32}"/>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4B70FF"/>
                </a:solidFill>
                <a:ln>
                  <a:solidFill>
                    <a:srgbClr val="4B7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49" name="Rectangle 48">
                  <a:extLst>
                    <a:ext uri="{FF2B5EF4-FFF2-40B4-BE49-F238E27FC236}">
                      <a16:creationId xmlns:a16="http://schemas.microsoft.com/office/drawing/2014/main" id="{17A0B50B-22D1-654B-86E1-7356D57E8023}"/>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Meaningful Images</a:t>
                  </a:r>
                </a:p>
              </p:txBody>
            </p:sp>
          </p:grpSp>
        </p:grpSp>
        <p:pic>
          <p:nvPicPr>
            <p:cNvPr id="18" name="Picture 17" descr="Diagrams showing proper way to insert or swipe a loyalty or credit card in two different style card readers (one horizontal, one vertical)">
              <a:extLst>
                <a:ext uri="{FF2B5EF4-FFF2-40B4-BE49-F238E27FC236}">
                  <a16:creationId xmlns:a16="http://schemas.microsoft.com/office/drawing/2014/main" id="{3C634FED-062C-0A44-B242-7D548A579279}"/>
                </a:ext>
              </a:extLst>
            </p:cNvPr>
            <p:cNvPicPr>
              <a:picLocks noChangeAspect="1"/>
            </p:cNvPicPr>
            <p:nvPr/>
          </p:nvPicPr>
          <p:blipFill rotWithShape="1">
            <a:blip r:embed="rId9"/>
            <a:srcRect l="34314" t="4508" b="40472"/>
            <a:stretch/>
          </p:blipFill>
          <p:spPr>
            <a:xfrm>
              <a:off x="3503219" y="1678695"/>
              <a:ext cx="2090800" cy="1847074"/>
            </a:xfrm>
            <a:prstGeom prst="rect">
              <a:avLst/>
            </a:prstGeom>
            <a:effectLst>
              <a:outerShdw blurRad="63500" sx="102000" sy="102000" algn="ctr" rotWithShape="0">
                <a:prstClr val="black">
                  <a:alpha val="40000"/>
                </a:prstClr>
              </a:outerShdw>
            </a:effectLst>
          </p:spPr>
        </p:pic>
      </p:grpSp>
      <p:grpSp>
        <p:nvGrpSpPr>
          <p:cNvPr id="28" name="Group 27" descr="Simple Tables: Screen shot showing simple table listing a few flight segments with table column headers like &quot;Flight&quot;, &quot;From&quot;, etc.">
            <a:extLst>
              <a:ext uri="{FF2B5EF4-FFF2-40B4-BE49-F238E27FC236}">
                <a16:creationId xmlns:a16="http://schemas.microsoft.com/office/drawing/2014/main" id="{C296AB03-24C9-0041-921B-B0A9E85D929E}"/>
              </a:ext>
            </a:extLst>
          </p:cNvPr>
          <p:cNvGrpSpPr/>
          <p:nvPr/>
        </p:nvGrpSpPr>
        <p:grpSpPr>
          <a:xfrm>
            <a:off x="4632023" y="3983857"/>
            <a:ext cx="2597910" cy="2417508"/>
            <a:chOff x="4825993" y="3983857"/>
            <a:chExt cx="2597910" cy="2417508"/>
          </a:xfrm>
        </p:grpSpPr>
        <p:grpSp>
          <p:nvGrpSpPr>
            <p:cNvPr id="50" name="Group 49" descr="Internet of Things (I-O-T) Devices">
              <a:extLst>
                <a:ext uri="{FF2B5EF4-FFF2-40B4-BE49-F238E27FC236}">
                  <a16:creationId xmlns:a16="http://schemas.microsoft.com/office/drawing/2014/main" id="{8D815854-66B6-294E-AC85-E9E94A86BD4A}"/>
                </a:ext>
              </a:extLst>
            </p:cNvPr>
            <p:cNvGrpSpPr/>
            <p:nvPr/>
          </p:nvGrpSpPr>
          <p:grpSpPr>
            <a:xfrm>
              <a:off x="4825993" y="3983857"/>
              <a:ext cx="2597910" cy="2417508"/>
              <a:chOff x="4493473" y="3983857"/>
              <a:chExt cx="2597910" cy="2417508"/>
            </a:xfrm>
          </p:grpSpPr>
          <p:pic>
            <p:nvPicPr>
              <p:cNvPr id="51" name="Picture 50" descr="semi transparent color box used as a style accent to the photo on the slide ">
                <a:extLst>
                  <a:ext uri="{FF2B5EF4-FFF2-40B4-BE49-F238E27FC236}">
                    <a16:creationId xmlns:a16="http://schemas.microsoft.com/office/drawing/2014/main" id="{167C865F-FDE2-F046-8A58-A1B5CE437040}"/>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0">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4493473" y="3983857"/>
                <a:ext cx="2597910" cy="2417508"/>
              </a:xfrm>
              <a:prstGeom prst="rect">
                <a:avLst/>
              </a:prstGeom>
              <a:effectLst/>
            </p:spPr>
          </p:pic>
          <p:grpSp>
            <p:nvGrpSpPr>
              <p:cNvPr id="54" name="Group 53">
                <a:extLst>
                  <a:ext uri="{FF2B5EF4-FFF2-40B4-BE49-F238E27FC236}">
                    <a16:creationId xmlns:a16="http://schemas.microsoft.com/office/drawing/2014/main" id="{A5F7272A-5C0F-E644-893A-D76D942687C2}"/>
                  </a:ext>
                </a:extLst>
              </p:cNvPr>
              <p:cNvGrpSpPr/>
              <p:nvPr/>
            </p:nvGrpSpPr>
            <p:grpSpPr>
              <a:xfrm>
                <a:off x="4715197" y="5971020"/>
                <a:ext cx="2376186" cy="430345"/>
                <a:chOff x="1010198" y="3916451"/>
                <a:chExt cx="2729045" cy="494251"/>
              </a:xfrm>
            </p:grpSpPr>
            <p:sp>
              <p:nvSpPr>
                <p:cNvPr id="55" name="Rectangle 14" descr="Purple box">
                  <a:extLst>
                    <a:ext uri="{FF2B5EF4-FFF2-40B4-BE49-F238E27FC236}">
                      <a16:creationId xmlns:a16="http://schemas.microsoft.com/office/drawing/2014/main" id="{1F8F0CA2-67C7-0C47-B04B-B8383F8D3DB2}"/>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CD344"/>
                </a:solidFill>
                <a:ln>
                  <a:solidFill>
                    <a:srgbClr val="5CD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56" name="Rectangle 55">
                  <a:extLst>
                    <a:ext uri="{FF2B5EF4-FFF2-40B4-BE49-F238E27FC236}">
                      <a16:creationId xmlns:a16="http://schemas.microsoft.com/office/drawing/2014/main" id="{5FCD49E5-CD0D-5B44-9719-A811AB859AF6}"/>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Simple Tables</a:t>
                  </a:r>
                </a:p>
              </p:txBody>
            </p:sp>
          </p:grpSp>
        </p:grpSp>
        <p:pic>
          <p:nvPicPr>
            <p:cNvPr id="27" name="Picture 26" descr="Screen shot showing simple table listing a few flight segments with table column headers like &quot;Flight&quot;, &quot;From&quot;, etc.">
              <a:extLst>
                <a:ext uri="{FF2B5EF4-FFF2-40B4-BE49-F238E27FC236}">
                  <a16:creationId xmlns:a16="http://schemas.microsoft.com/office/drawing/2014/main" id="{3C3233B4-CC43-0B44-827F-CCAEA2835966}"/>
                </a:ext>
              </a:extLst>
            </p:cNvPr>
            <p:cNvPicPr>
              <a:picLocks noChangeAspect="1"/>
            </p:cNvPicPr>
            <p:nvPr/>
          </p:nvPicPr>
          <p:blipFill rotWithShape="1">
            <a:blip r:embed="rId11"/>
            <a:srcRect t="9232"/>
            <a:stretch/>
          </p:blipFill>
          <p:spPr>
            <a:xfrm>
              <a:off x="5027225" y="4128812"/>
              <a:ext cx="2108454" cy="1839116"/>
            </a:xfrm>
            <a:prstGeom prst="rect">
              <a:avLst/>
            </a:prstGeom>
            <a:effectLst>
              <a:outerShdw blurRad="63500" sx="102000" sy="102000" algn="ctr" rotWithShape="0">
                <a:prstClr val="black">
                  <a:alpha val="40000"/>
                </a:prstClr>
              </a:outerShdw>
            </a:effectLst>
          </p:spPr>
        </p:pic>
      </p:grpSp>
      <p:grpSp>
        <p:nvGrpSpPr>
          <p:cNvPr id="22" name="Group 21" descr="Buttons: Screen shot showing use of EZ Access keypad to move focus onto button and select the button after understanding its purpose">
            <a:extLst>
              <a:ext uri="{FF2B5EF4-FFF2-40B4-BE49-F238E27FC236}">
                <a16:creationId xmlns:a16="http://schemas.microsoft.com/office/drawing/2014/main" id="{8128F7EC-D942-A54C-B986-4A5BC50ED7F1}"/>
              </a:ext>
            </a:extLst>
          </p:cNvPr>
          <p:cNvGrpSpPr/>
          <p:nvPr/>
        </p:nvGrpSpPr>
        <p:grpSpPr>
          <a:xfrm>
            <a:off x="6435162" y="1566002"/>
            <a:ext cx="2597910" cy="2417508"/>
            <a:chOff x="6435162" y="1566002"/>
            <a:chExt cx="2597910" cy="2417508"/>
          </a:xfrm>
        </p:grpSpPr>
        <p:grpSp>
          <p:nvGrpSpPr>
            <p:cNvPr id="57" name="Group 56" descr="Entertainment">
              <a:extLst>
                <a:ext uri="{FF2B5EF4-FFF2-40B4-BE49-F238E27FC236}">
                  <a16:creationId xmlns:a16="http://schemas.microsoft.com/office/drawing/2014/main" id="{3D789053-7BAB-A04C-BFA3-DD80C09520ED}"/>
                </a:ext>
              </a:extLst>
            </p:cNvPr>
            <p:cNvGrpSpPr/>
            <p:nvPr/>
          </p:nvGrpSpPr>
          <p:grpSpPr>
            <a:xfrm>
              <a:off x="6435162" y="1566002"/>
              <a:ext cx="2597910" cy="2417508"/>
              <a:chOff x="6435162" y="1545830"/>
              <a:chExt cx="2597910" cy="2417508"/>
            </a:xfrm>
          </p:grpSpPr>
          <p:pic>
            <p:nvPicPr>
              <p:cNvPr id="58" name="Picture 57" descr="semi transparent color box used as a style accent to the photo on the slide ">
                <a:extLst>
                  <a:ext uri="{FF2B5EF4-FFF2-40B4-BE49-F238E27FC236}">
                    <a16:creationId xmlns:a16="http://schemas.microsoft.com/office/drawing/2014/main" id="{BC0FC563-BBF7-0E4C-A3DD-25E4F6A8DF75}"/>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2">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6435162" y="1545830"/>
                <a:ext cx="2597910" cy="2417508"/>
              </a:xfrm>
              <a:prstGeom prst="rect">
                <a:avLst/>
              </a:prstGeom>
              <a:effectLst/>
            </p:spPr>
          </p:pic>
          <p:grpSp>
            <p:nvGrpSpPr>
              <p:cNvPr id="61" name="Group 60">
                <a:extLst>
                  <a:ext uri="{FF2B5EF4-FFF2-40B4-BE49-F238E27FC236}">
                    <a16:creationId xmlns:a16="http://schemas.microsoft.com/office/drawing/2014/main" id="{D4CAD7E2-62D6-AD44-B23F-D2C99F818C52}"/>
                  </a:ext>
                </a:extLst>
              </p:cNvPr>
              <p:cNvGrpSpPr/>
              <p:nvPr/>
            </p:nvGrpSpPr>
            <p:grpSpPr>
              <a:xfrm>
                <a:off x="6459047" y="3518192"/>
                <a:ext cx="2574025" cy="430345"/>
                <a:chOff x="818414" y="3916451"/>
                <a:chExt cx="2956262" cy="494251"/>
              </a:xfrm>
            </p:grpSpPr>
            <p:sp>
              <p:nvSpPr>
                <p:cNvPr id="62" name="Rectangle 14" descr="Purple box">
                  <a:extLst>
                    <a:ext uri="{FF2B5EF4-FFF2-40B4-BE49-F238E27FC236}">
                      <a16:creationId xmlns:a16="http://schemas.microsoft.com/office/drawing/2014/main" id="{AD26C3FC-D4A2-4845-96B8-7A083AC6E40D}"/>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DD345"/>
                </a:solidFill>
                <a:ln>
                  <a:solidFill>
                    <a:srgbClr val="5CD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63" name="Rectangle 62">
                  <a:extLst>
                    <a:ext uri="{FF2B5EF4-FFF2-40B4-BE49-F238E27FC236}">
                      <a16:creationId xmlns:a16="http://schemas.microsoft.com/office/drawing/2014/main" id="{B82B4B16-DA0E-444C-8953-678B7224F40A}"/>
                    </a:ext>
                  </a:extLst>
                </p:cNvPr>
                <p:cNvSpPr/>
                <p:nvPr/>
              </p:nvSpPr>
              <p:spPr>
                <a:xfrm>
                  <a:off x="818414" y="3978910"/>
                  <a:ext cx="2956262" cy="371155"/>
                </a:xfrm>
                <a:prstGeom prst="rect">
                  <a:avLst/>
                </a:prstGeom>
              </p:spPr>
              <p:txBody>
                <a:bodyPr wrap="square">
                  <a:spAutoFit/>
                </a:bodyPr>
                <a:lstStyle/>
                <a:p>
                  <a:pPr algn="ctr">
                    <a:spcAft>
                      <a:spcPts val="600"/>
                    </a:spcAft>
                  </a:pPr>
                  <a:r>
                    <a:rPr lang="en-US" sz="1500" b="1" dirty="0">
                      <a:solidFill>
                        <a:schemeClr val="bg1"/>
                      </a:solidFill>
                    </a:rPr>
                    <a:t>Buttons</a:t>
                  </a:r>
                </a:p>
              </p:txBody>
            </p:sp>
          </p:grpSp>
        </p:grpSp>
        <p:pic>
          <p:nvPicPr>
            <p:cNvPr id="21" name="Picture 20" descr="Screen shot showing use of EZ Access keypad to move focus onto button and select the button after understanding its purpose">
              <a:extLst>
                <a:ext uri="{FF2B5EF4-FFF2-40B4-BE49-F238E27FC236}">
                  <a16:creationId xmlns:a16="http://schemas.microsoft.com/office/drawing/2014/main" id="{87BED0F2-3C6B-F24E-96D6-39946739D157}"/>
                </a:ext>
              </a:extLst>
            </p:cNvPr>
            <p:cNvPicPr>
              <a:picLocks noChangeAspect="1"/>
            </p:cNvPicPr>
            <p:nvPr/>
          </p:nvPicPr>
          <p:blipFill rotWithShape="1">
            <a:blip r:embed="rId13"/>
            <a:srcRect b="5100"/>
            <a:stretch/>
          </p:blipFill>
          <p:spPr>
            <a:xfrm>
              <a:off x="6626034" y="1678695"/>
              <a:ext cx="2092664" cy="1856616"/>
            </a:xfrm>
            <a:prstGeom prst="rect">
              <a:avLst/>
            </a:prstGeom>
            <a:effectLst>
              <a:outerShdw blurRad="63500" sx="102000" sy="102000" algn="ctr" rotWithShape="0">
                <a:prstClr val="black">
                  <a:alpha val="40000"/>
                </a:prstClr>
              </a:outerShdw>
            </a:effectLst>
          </p:spPr>
        </p:pic>
      </p:grpSp>
      <p:grpSp>
        <p:nvGrpSpPr>
          <p:cNvPr id="47" name="Group 46" descr="Complex Tables: Screen shot showing complex table with seat assignments for multiple passengers checking in now, and multiple flight segments.">
            <a:extLst>
              <a:ext uri="{FF2B5EF4-FFF2-40B4-BE49-F238E27FC236}">
                <a16:creationId xmlns:a16="http://schemas.microsoft.com/office/drawing/2014/main" id="{36A39127-1E25-F34E-84EF-46A791B8B77A}"/>
              </a:ext>
            </a:extLst>
          </p:cNvPr>
          <p:cNvGrpSpPr/>
          <p:nvPr/>
        </p:nvGrpSpPr>
        <p:grpSpPr>
          <a:xfrm>
            <a:off x="7648689" y="3983857"/>
            <a:ext cx="2603129" cy="2417508"/>
            <a:chOff x="7842659" y="3983857"/>
            <a:chExt cx="2603129" cy="2417508"/>
          </a:xfrm>
        </p:grpSpPr>
        <p:grpSp>
          <p:nvGrpSpPr>
            <p:cNvPr id="64" name="Group 63" descr="Point-of-Sale Units">
              <a:extLst>
                <a:ext uri="{FF2B5EF4-FFF2-40B4-BE49-F238E27FC236}">
                  <a16:creationId xmlns:a16="http://schemas.microsoft.com/office/drawing/2014/main" id="{C8A3F4AB-37D0-D74D-BCA2-54EEF24732E0}"/>
                </a:ext>
              </a:extLst>
            </p:cNvPr>
            <p:cNvGrpSpPr/>
            <p:nvPr/>
          </p:nvGrpSpPr>
          <p:grpSpPr>
            <a:xfrm>
              <a:off x="7842659" y="3983857"/>
              <a:ext cx="2603129" cy="2417508"/>
              <a:chOff x="7510139" y="3983857"/>
              <a:chExt cx="2603129" cy="2417508"/>
            </a:xfrm>
          </p:grpSpPr>
          <p:pic>
            <p:nvPicPr>
              <p:cNvPr id="65" name="Picture 64" descr="semi transparent color box used as a style accent to the photo on the slide ">
                <a:extLst>
                  <a:ext uri="{FF2B5EF4-FFF2-40B4-BE49-F238E27FC236}">
                    <a16:creationId xmlns:a16="http://schemas.microsoft.com/office/drawing/2014/main" id="{76B7002B-D30C-7A4E-B024-F76C04151E3B}"/>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4">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7510139" y="3983857"/>
                <a:ext cx="2597910" cy="2417508"/>
              </a:xfrm>
              <a:prstGeom prst="rect">
                <a:avLst/>
              </a:prstGeom>
              <a:effectLst/>
            </p:spPr>
          </p:pic>
          <p:grpSp>
            <p:nvGrpSpPr>
              <p:cNvPr id="68" name="Group 67">
                <a:extLst>
                  <a:ext uri="{FF2B5EF4-FFF2-40B4-BE49-F238E27FC236}">
                    <a16:creationId xmlns:a16="http://schemas.microsoft.com/office/drawing/2014/main" id="{5A8F54FB-1872-BB42-B297-DC1611B9AF54}"/>
                  </a:ext>
                </a:extLst>
              </p:cNvPr>
              <p:cNvGrpSpPr/>
              <p:nvPr/>
            </p:nvGrpSpPr>
            <p:grpSpPr>
              <a:xfrm>
                <a:off x="7737082" y="5971020"/>
                <a:ext cx="2376186" cy="430345"/>
                <a:chOff x="1010198" y="3916451"/>
                <a:chExt cx="2729045" cy="494251"/>
              </a:xfrm>
            </p:grpSpPr>
            <p:sp>
              <p:nvSpPr>
                <p:cNvPr id="69" name="Rectangle 14" descr="Purple box">
                  <a:extLst>
                    <a:ext uri="{FF2B5EF4-FFF2-40B4-BE49-F238E27FC236}">
                      <a16:creationId xmlns:a16="http://schemas.microsoft.com/office/drawing/2014/main" id="{938B5E2F-E6DA-E44D-A2FC-B6E660756E12}"/>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solidFill>
                    <a:srgbClr val="552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70" name="Rectangle 69">
                  <a:extLst>
                    <a:ext uri="{FF2B5EF4-FFF2-40B4-BE49-F238E27FC236}">
                      <a16:creationId xmlns:a16="http://schemas.microsoft.com/office/drawing/2014/main" id="{80691B44-1460-774C-A8C3-76C116348A09}"/>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Complex Tables</a:t>
                  </a:r>
                </a:p>
              </p:txBody>
            </p:sp>
          </p:grpSp>
        </p:grpSp>
        <p:pic>
          <p:nvPicPr>
            <p:cNvPr id="45" name="Picture 44" descr="Screen shot showing complex table with seat assignments for multiple passengers checking in now, and multiple flight segments.">
              <a:extLst>
                <a:ext uri="{FF2B5EF4-FFF2-40B4-BE49-F238E27FC236}">
                  <a16:creationId xmlns:a16="http://schemas.microsoft.com/office/drawing/2014/main" id="{87AABC13-ED8E-724B-8F9A-E39F1B63383D}"/>
                </a:ext>
              </a:extLst>
            </p:cNvPr>
            <p:cNvPicPr>
              <a:picLocks noChangeAspect="1"/>
            </p:cNvPicPr>
            <p:nvPr/>
          </p:nvPicPr>
          <p:blipFill>
            <a:blip r:embed="rId15"/>
            <a:stretch>
              <a:fillRect/>
            </a:stretch>
          </p:blipFill>
          <p:spPr>
            <a:xfrm>
              <a:off x="8066636" y="4128812"/>
              <a:ext cx="2090927" cy="1827183"/>
            </a:xfrm>
            <a:prstGeom prst="rect">
              <a:avLst/>
            </a:prstGeom>
            <a:effectLst>
              <a:outerShdw blurRad="63500" sx="102000" sy="102000" algn="ctr" rotWithShape="0">
                <a:prstClr val="black">
                  <a:alpha val="40000"/>
                </a:prstClr>
              </a:outerShdw>
            </a:effectLst>
          </p:spPr>
        </p:pic>
      </p:grpSp>
      <p:grpSp>
        <p:nvGrpSpPr>
          <p:cNvPr id="24" name="Group 23" descr="Checkboxes: Screen shot showing use of EZ Access keypad to move focus onto checkbox and select / de-select the checkboxes after understanding the checkbox labels.">
            <a:extLst>
              <a:ext uri="{FF2B5EF4-FFF2-40B4-BE49-F238E27FC236}">
                <a16:creationId xmlns:a16="http://schemas.microsoft.com/office/drawing/2014/main" id="{2306DD7D-4F88-9B47-8631-6D16358DA0CB}"/>
              </a:ext>
            </a:extLst>
          </p:cNvPr>
          <p:cNvGrpSpPr/>
          <p:nvPr/>
        </p:nvGrpSpPr>
        <p:grpSpPr>
          <a:xfrm>
            <a:off x="9460625" y="1565811"/>
            <a:ext cx="2597910" cy="2417508"/>
            <a:chOff x="9460625" y="1565811"/>
            <a:chExt cx="2597910" cy="2417508"/>
          </a:xfrm>
        </p:grpSpPr>
        <p:grpSp>
          <p:nvGrpSpPr>
            <p:cNvPr id="71" name="Group 70" descr="Locked computers">
              <a:extLst>
                <a:ext uri="{FF2B5EF4-FFF2-40B4-BE49-F238E27FC236}">
                  <a16:creationId xmlns:a16="http://schemas.microsoft.com/office/drawing/2014/main" id="{D6B8FEDA-3B30-2443-9D25-5D82C846F903}"/>
                </a:ext>
              </a:extLst>
            </p:cNvPr>
            <p:cNvGrpSpPr/>
            <p:nvPr/>
          </p:nvGrpSpPr>
          <p:grpSpPr>
            <a:xfrm>
              <a:off x="9460625" y="1565811"/>
              <a:ext cx="2597910" cy="2417508"/>
              <a:chOff x="9460625" y="1545639"/>
              <a:chExt cx="2597910" cy="2417508"/>
            </a:xfrm>
          </p:grpSpPr>
          <p:pic>
            <p:nvPicPr>
              <p:cNvPr id="72" name="Picture 71" descr="semi transparent color box used as a style accent to the photo on the slide ">
                <a:extLst>
                  <a:ext uri="{FF2B5EF4-FFF2-40B4-BE49-F238E27FC236}">
                    <a16:creationId xmlns:a16="http://schemas.microsoft.com/office/drawing/2014/main" id="{A4093C23-29FA-164B-9FC1-B615970947DB}"/>
                  </a:ext>
                </a:extLst>
              </p:cNvPr>
              <p:cNvPicPr>
                <a:picLocks noChangeAspect="1"/>
              </p:cNvPicPr>
              <p:nvPr/>
            </p:nvPicPr>
            <p:blipFill>
              <a:blip r:embed="rId3" cstate="hqprint">
                <a:alphaModFix amt="52000"/>
                <a:extLst>
                  <a:ext uri="{BEBA8EAE-BF5A-486C-A8C5-ECC9F3942E4B}">
                    <a14:imgProps xmlns:a14="http://schemas.microsoft.com/office/drawing/2010/main">
                      <a14:imgLayer r:embed="rId16">
                        <a14:imgEffect>
                          <a14:colorTemperature colorTemp="2551"/>
                        </a14:imgEffect>
                        <a14:imgEffect>
                          <a14:saturation sat="269000"/>
                        </a14:imgEffect>
                      </a14:imgLayer>
                    </a14:imgProps>
                  </a:ext>
                  <a:ext uri="{28A0092B-C50C-407E-A947-70E740481C1C}">
                    <a14:useLocalDpi xmlns:a14="http://schemas.microsoft.com/office/drawing/2010/main"/>
                  </a:ext>
                </a:extLst>
              </a:blip>
              <a:stretch>
                <a:fillRect/>
              </a:stretch>
            </p:blipFill>
            <p:spPr>
              <a:xfrm>
                <a:off x="9460625" y="1545639"/>
                <a:ext cx="2597910" cy="2417508"/>
              </a:xfrm>
              <a:prstGeom prst="rect">
                <a:avLst/>
              </a:prstGeom>
              <a:effectLst/>
            </p:spPr>
          </p:pic>
          <p:grpSp>
            <p:nvGrpSpPr>
              <p:cNvPr id="75" name="Group 74">
                <a:extLst>
                  <a:ext uri="{FF2B5EF4-FFF2-40B4-BE49-F238E27FC236}">
                    <a16:creationId xmlns:a16="http://schemas.microsoft.com/office/drawing/2014/main" id="{9609092B-52F2-974F-B797-7ACA37A7EC0E}"/>
                  </a:ext>
                </a:extLst>
              </p:cNvPr>
              <p:cNvGrpSpPr/>
              <p:nvPr/>
            </p:nvGrpSpPr>
            <p:grpSpPr>
              <a:xfrm>
                <a:off x="9682349" y="3518192"/>
                <a:ext cx="2376186" cy="430345"/>
                <a:chOff x="1010198" y="3916451"/>
                <a:chExt cx="2729045" cy="494251"/>
              </a:xfrm>
            </p:grpSpPr>
            <p:sp>
              <p:nvSpPr>
                <p:cNvPr id="76" name="Rectangle 14" descr="Purple box">
                  <a:extLst>
                    <a:ext uri="{FF2B5EF4-FFF2-40B4-BE49-F238E27FC236}">
                      <a16:creationId xmlns:a16="http://schemas.microsoft.com/office/drawing/2014/main" id="{91875287-FDE3-4340-9B29-CEA4577192B0}"/>
                    </a:ext>
                  </a:extLst>
                </p:cNvPr>
                <p:cNvSpPr/>
                <p:nvPr/>
              </p:nvSpPr>
              <p:spPr>
                <a:xfrm>
                  <a:off x="1010198" y="3916451"/>
                  <a:ext cx="2729045" cy="494251"/>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77" name="Rectangle 76">
                  <a:extLst>
                    <a:ext uri="{FF2B5EF4-FFF2-40B4-BE49-F238E27FC236}">
                      <a16:creationId xmlns:a16="http://schemas.microsoft.com/office/drawing/2014/main" id="{84996897-6456-4040-9663-3B1B3ED6F099}"/>
                    </a:ext>
                  </a:extLst>
                </p:cNvPr>
                <p:cNvSpPr/>
                <p:nvPr/>
              </p:nvSpPr>
              <p:spPr>
                <a:xfrm>
                  <a:off x="1010198" y="3978910"/>
                  <a:ext cx="2398020" cy="388829"/>
                </a:xfrm>
                <a:prstGeom prst="rect">
                  <a:avLst/>
                </a:prstGeom>
              </p:spPr>
              <p:txBody>
                <a:bodyPr wrap="square">
                  <a:spAutoFit/>
                </a:bodyPr>
                <a:lstStyle/>
                <a:p>
                  <a:pPr algn="ctr">
                    <a:spcAft>
                      <a:spcPts val="600"/>
                    </a:spcAft>
                  </a:pPr>
                  <a:r>
                    <a:rPr lang="en-US" sz="1600" b="1" dirty="0">
                      <a:solidFill>
                        <a:schemeClr val="bg1"/>
                      </a:solidFill>
                    </a:rPr>
                    <a:t>Checkboxes</a:t>
                  </a:r>
                </a:p>
              </p:txBody>
            </p:sp>
          </p:grpSp>
        </p:grpSp>
        <p:pic>
          <p:nvPicPr>
            <p:cNvPr id="23" name="Picture 22" descr="Screen shot showing use of EZ Access keypad to move focus onto checkbox and select / de-select the checkboxes after understanding the checkbox labels.">
              <a:extLst>
                <a:ext uri="{FF2B5EF4-FFF2-40B4-BE49-F238E27FC236}">
                  <a16:creationId xmlns:a16="http://schemas.microsoft.com/office/drawing/2014/main" id="{EADD38A5-8035-3F49-88E5-9193E5E3A7E0}"/>
                </a:ext>
              </a:extLst>
            </p:cNvPr>
            <p:cNvPicPr>
              <a:picLocks noChangeAspect="1"/>
            </p:cNvPicPr>
            <p:nvPr/>
          </p:nvPicPr>
          <p:blipFill>
            <a:blip r:embed="rId17"/>
            <a:stretch>
              <a:fillRect/>
            </a:stretch>
          </p:blipFill>
          <p:spPr>
            <a:xfrm>
              <a:off x="9677647" y="1683239"/>
              <a:ext cx="2092664" cy="1853579"/>
            </a:xfrm>
            <a:prstGeom prst="rect">
              <a:avLst/>
            </a:prstGeom>
            <a:effectLst>
              <a:outerShdw blurRad="63500" sx="102000" sy="102000" algn="ctr" rotWithShape="0">
                <a:prstClr val="black">
                  <a:alpha val="40000"/>
                </a:prstClr>
              </a:outerShdw>
            </a:effectLst>
          </p:spPr>
        </p:pic>
      </p:grpSp>
      <p:sp>
        <p:nvSpPr>
          <p:cNvPr id="5" name="Slide Number Placeholder 4"/>
          <p:cNvSpPr>
            <a:spLocks noGrp="1"/>
          </p:cNvSpPr>
          <p:nvPr>
            <p:ph type="sldNum" sz="quarter" idx="4"/>
          </p:nvPr>
        </p:nvSpPr>
        <p:spPr/>
        <p:txBody>
          <a:bodyPr/>
          <a:lstStyle/>
          <a:p>
            <a:fld id="{2030EA8A-DA75-3443-B9EE-A63E33F4F203}" type="slidenum">
              <a:rPr lang="en-US" smtClean="0"/>
              <a:pPr/>
              <a:t>12</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426037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1090564" cy="637198"/>
          </a:xfrm>
        </p:spPr>
        <p:txBody>
          <a:bodyPr/>
          <a:lstStyle/>
          <a:p>
            <a:r>
              <a:rPr lang="en-US" dirty="0"/>
              <a:t>Urgent Areas for Accessible Kiosk Design</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sp>
        <p:nvSpPr>
          <p:cNvPr id="3" name="Content Placeholder 2"/>
          <p:cNvSpPr>
            <a:spLocks noGrp="1"/>
          </p:cNvSpPr>
          <p:nvPr>
            <p:ph idx="1"/>
          </p:nvPr>
        </p:nvSpPr>
        <p:spPr>
          <a:xfrm>
            <a:off x="838198" y="1678898"/>
            <a:ext cx="10093037" cy="4498064"/>
          </a:xfrm>
        </p:spPr>
        <p:txBody>
          <a:bodyPr>
            <a:normAutofit/>
          </a:bodyPr>
          <a:lstStyle/>
          <a:p>
            <a:r>
              <a:rPr lang="en-US" sz="3600" dirty="0"/>
              <a:t>Design requirements</a:t>
            </a:r>
          </a:p>
          <a:p>
            <a:r>
              <a:rPr lang="en-US" sz="3600" dirty="0"/>
              <a:t>Integrating Accessibility into Dev Process</a:t>
            </a:r>
          </a:p>
          <a:p>
            <a:r>
              <a:rPr lang="en-US" sz="3600" dirty="0"/>
              <a:t>Consistency of design and UX</a:t>
            </a:r>
          </a:p>
          <a:p>
            <a:r>
              <a:rPr lang="en-US" sz="3600" dirty="0"/>
              <a:t>Blended internal / vendor teams</a:t>
            </a:r>
          </a:p>
          <a:p>
            <a:endParaRPr lang="en-US" sz="3600" dirty="0"/>
          </a:p>
        </p:txBody>
      </p:sp>
      <p:pic>
        <p:nvPicPr>
          <p:cNvPr id="12" name="Picture 11" descr="Gear icon with image in center of person and objects orbiting the person">
            <a:extLst>
              <a:ext uri="{FF2B5EF4-FFF2-40B4-BE49-F238E27FC236}">
                <a16:creationId xmlns:a16="http://schemas.microsoft.com/office/drawing/2014/main" id="{4FE27712-3CFC-1D40-8D0C-99184EE5844C}"/>
              </a:ext>
            </a:extLst>
          </p:cNvPr>
          <p:cNvPicPr>
            <a:picLocks noChangeAspect="1"/>
          </p:cNvPicPr>
          <p:nvPr/>
        </p:nvPicPr>
        <p:blipFill>
          <a:blip r:embed="rId3"/>
          <a:stretch>
            <a:fillRect/>
          </a:stretch>
        </p:blipFill>
        <p:spPr>
          <a:xfrm>
            <a:off x="8683275" y="3470564"/>
            <a:ext cx="2801511" cy="2706398"/>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13</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418595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787797" y="1259174"/>
            <a:ext cx="6982101" cy="2968053"/>
          </a:xfrm>
        </p:spPr>
        <p:txBody>
          <a:bodyPr>
            <a:normAutofit/>
          </a:bodyPr>
          <a:lstStyle/>
          <a:p>
            <a:r>
              <a:rPr lang="en-US" cap="none" dirty="0"/>
              <a:t>Level Access Client Example</a:t>
            </a:r>
          </a:p>
        </p:txBody>
      </p:sp>
    </p:spTree>
    <p:extLst>
      <p:ext uri="{BB962C8B-B14F-4D97-AF65-F5344CB8AC3E}">
        <p14:creationId xmlns:p14="http://schemas.microsoft.com/office/powerpoint/2010/main" val="56326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1090564" cy="637198"/>
          </a:xfrm>
        </p:spPr>
        <p:txBody>
          <a:bodyPr/>
          <a:lstStyle/>
          <a:p>
            <a:r>
              <a:rPr lang="en-US" dirty="0"/>
              <a:t>Level Access Client Deliverables</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grpSp>
        <p:nvGrpSpPr>
          <p:cNvPr id="45" name="Group 44" descr="Requirements Workshop &amp; Report">
            <a:extLst>
              <a:ext uri="{FF2B5EF4-FFF2-40B4-BE49-F238E27FC236}">
                <a16:creationId xmlns:a16="http://schemas.microsoft.com/office/drawing/2014/main" id="{43E6E47B-9794-5240-BD7F-086259F73C6C}"/>
              </a:ext>
            </a:extLst>
          </p:cNvPr>
          <p:cNvGrpSpPr/>
          <p:nvPr/>
        </p:nvGrpSpPr>
        <p:grpSpPr>
          <a:xfrm>
            <a:off x="318725" y="2144883"/>
            <a:ext cx="2304791" cy="3207355"/>
            <a:chOff x="318725" y="2474663"/>
            <a:chExt cx="2304791" cy="3207355"/>
          </a:xfrm>
        </p:grpSpPr>
        <p:grpSp>
          <p:nvGrpSpPr>
            <p:cNvPr id="40" name="Group 39" descr="Woman standing at whiteboard with people attending workshop">
              <a:extLst>
                <a:ext uri="{FF2B5EF4-FFF2-40B4-BE49-F238E27FC236}">
                  <a16:creationId xmlns:a16="http://schemas.microsoft.com/office/drawing/2014/main" id="{5CA9EE99-0DA9-F646-A6A3-ED3A9C573E96}"/>
                </a:ext>
              </a:extLst>
            </p:cNvPr>
            <p:cNvGrpSpPr/>
            <p:nvPr/>
          </p:nvGrpSpPr>
          <p:grpSpPr>
            <a:xfrm>
              <a:off x="318725" y="2474663"/>
              <a:ext cx="2304791" cy="2332885"/>
              <a:chOff x="318725" y="1948173"/>
              <a:chExt cx="2304791" cy="2332885"/>
            </a:xfrm>
          </p:grpSpPr>
          <p:sp>
            <p:nvSpPr>
              <p:cNvPr id="8" name="Rectangle 7" descr="semi transparent color box used as a style accent to the photo on the slide ">
                <a:extLst>
                  <a:ext uri="{FF2B5EF4-FFF2-40B4-BE49-F238E27FC236}">
                    <a16:creationId xmlns:a16="http://schemas.microsoft.com/office/drawing/2014/main" id="{5486022B-7457-BE46-AE24-FC76E9CBEB59}"/>
                  </a:ext>
                </a:extLst>
              </p:cNvPr>
              <p:cNvSpPr/>
              <p:nvPr/>
            </p:nvSpPr>
            <p:spPr>
              <a:xfrm rot="5400000">
                <a:off x="304678" y="1962220"/>
                <a:ext cx="2332885" cy="2304791"/>
              </a:xfrm>
              <a:prstGeom prst="rect">
                <a:avLst/>
              </a:prstGeom>
              <a:gradFill flip="none" rotWithShape="1">
                <a:gsLst>
                  <a:gs pos="0">
                    <a:schemeClr val="accent3">
                      <a:lumMod val="5000"/>
                      <a:lumOff val="95000"/>
                      <a:alpha val="0"/>
                    </a:schemeClr>
                  </a:gs>
                  <a:gs pos="100000">
                    <a:schemeClr val="bg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Woman standing at whiteboard with people attending workshop">
                <a:extLst>
                  <a:ext uri="{FF2B5EF4-FFF2-40B4-BE49-F238E27FC236}">
                    <a16:creationId xmlns:a16="http://schemas.microsoft.com/office/drawing/2014/main" id="{94E4DB69-8EF0-C644-A1E2-163E5C2430D0}"/>
                  </a:ext>
                </a:extLst>
              </p:cNvPr>
              <p:cNvPicPr>
                <a:picLocks noChangeAspect="1"/>
              </p:cNvPicPr>
              <p:nvPr/>
            </p:nvPicPr>
            <p:blipFill rotWithShape="1">
              <a:blip r:embed="rId3"/>
              <a:srcRect l="16453" r="28254" b="13426"/>
              <a:stretch/>
            </p:blipFill>
            <p:spPr>
              <a:xfrm>
                <a:off x="476333" y="2136262"/>
                <a:ext cx="1989573" cy="1959395"/>
              </a:xfrm>
              <a:prstGeom prst="rect">
                <a:avLst/>
              </a:prstGeom>
              <a:effectLst>
                <a:outerShdw blurRad="63500" sx="102000" sy="102000" algn="ctr" rotWithShape="0">
                  <a:prstClr val="black">
                    <a:alpha val="40000"/>
                  </a:prstClr>
                </a:outerShdw>
              </a:effectLst>
            </p:spPr>
          </p:pic>
        </p:grpSp>
        <p:sp>
          <p:nvSpPr>
            <p:cNvPr id="25" name="Rectangle 24">
              <a:extLst>
                <a:ext uri="{FF2B5EF4-FFF2-40B4-BE49-F238E27FC236}">
                  <a16:creationId xmlns:a16="http://schemas.microsoft.com/office/drawing/2014/main" id="{97199F50-B6AF-E246-8BA7-404A5493430A}"/>
                </a:ext>
              </a:extLst>
            </p:cNvPr>
            <p:cNvSpPr/>
            <p:nvPr/>
          </p:nvSpPr>
          <p:spPr>
            <a:xfrm>
              <a:off x="318725" y="4841788"/>
              <a:ext cx="2304791" cy="840230"/>
            </a:xfrm>
            <a:prstGeom prst="rect">
              <a:avLst/>
            </a:prstGeom>
          </p:spPr>
          <p:txBody>
            <a:bodyPr wrap="square">
              <a:spAutoFit/>
            </a:bodyPr>
            <a:lstStyle/>
            <a:p>
              <a:pPr>
                <a:lnSpc>
                  <a:spcPct val="90000"/>
                </a:lnSpc>
              </a:pPr>
              <a:r>
                <a:rPr lang="en-US" b="1" dirty="0">
                  <a:solidFill>
                    <a:srgbClr val="3359EC"/>
                  </a:solidFill>
                </a:rPr>
                <a:t>Requirements Workshop &amp; Report</a:t>
              </a:r>
              <a:endParaRPr lang="en-US" dirty="0">
                <a:solidFill>
                  <a:srgbClr val="3359EC"/>
                </a:solidFill>
              </a:endParaRPr>
            </a:p>
          </p:txBody>
        </p:sp>
      </p:grpSp>
      <p:grpSp>
        <p:nvGrpSpPr>
          <p:cNvPr id="46" name="Group 45" descr="Kiosk Stack Requirements&#10;Checklist">
            <a:extLst>
              <a:ext uri="{FF2B5EF4-FFF2-40B4-BE49-F238E27FC236}">
                <a16:creationId xmlns:a16="http://schemas.microsoft.com/office/drawing/2014/main" id="{CC1B6181-623E-5B43-B1AE-90ABA5A4CC6C}"/>
              </a:ext>
            </a:extLst>
          </p:cNvPr>
          <p:cNvGrpSpPr/>
          <p:nvPr/>
        </p:nvGrpSpPr>
        <p:grpSpPr>
          <a:xfrm>
            <a:off x="2697144" y="2144883"/>
            <a:ext cx="2304891" cy="3207355"/>
            <a:chOff x="2697144" y="2474663"/>
            <a:chExt cx="2304891" cy="3207355"/>
          </a:xfrm>
        </p:grpSpPr>
        <p:sp>
          <p:nvSpPr>
            <p:cNvPr id="26" name="Rectangle 25">
              <a:extLst>
                <a:ext uri="{FF2B5EF4-FFF2-40B4-BE49-F238E27FC236}">
                  <a16:creationId xmlns:a16="http://schemas.microsoft.com/office/drawing/2014/main" id="{29F53F32-5740-0441-AABF-08DB51828C00}"/>
                </a:ext>
              </a:extLst>
            </p:cNvPr>
            <p:cNvSpPr/>
            <p:nvPr/>
          </p:nvSpPr>
          <p:spPr>
            <a:xfrm>
              <a:off x="2697144" y="4841788"/>
              <a:ext cx="2304791" cy="840230"/>
            </a:xfrm>
            <a:prstGeom prst="rect">
              <a:avLst/>
            </a:prstGeom>
          </p:spPr>
          <p:txBody>
            <a:bodyPr wrap="square">
              <a:spAutoFit/>
            </a:bodyPr>
            <a:lstStyle/>
            <a:p>
              <a:pPr>
                <a:lnSpc>
                  <a:spcPct val="90000"/>
                </a:lnSpc>
              </a:pPr>
              <a:r>
                <a:rPr lang="en-US" b="1" dirty="0">
                  <a:solidFill>
                    <a:srgbClr val="3359EC"/>
                  </a:solidFill>
                </a:rPr>
                <a:t>Kiosk Stack Requirements</a:t>
              </a:r>
            </a:p>
            <a:p>
              <a:pPr>
                <a:lnSpc>
                  <a:spcPct val="90000"/>
                </a:lnSpc>
              </a:pPr>
              <a:r>
                <a:rPr lang="en-US" b="1" dirty="0">
                  <a:solidFill>
                    <a:srgbClr val="3359EC"/>
                  </a:solidFill>
                </a:rPr>
                <a:t>&amp; Speech Design</a:t>
              </a:r>
              <a:endParaRPr lang="en-US" dirty="0">
                <a:solidFill>
                  <a:srgbClr val="3359EC"/>
                </a:solidFill>
              </a:endParaRPr>
            </a:p>
          </p:txBody>
        </p:sp>
        <p:grpSp>
          <p:nvGrpSpPr>
            <p:cNvPr id="39" name="Group 38" descr="IATA CUSS Specification and Accessibility icon ">
              <a:extLst>
                <a:ext uri="{FF2B5EF4-FFF2-40B4-BE49-F238E27FC236}">
                  <a16:creationId xmlns:a16="http://schemas.microsoft.com/office/drawing/2014/main" id="{12C52DF6-B016-2C42-AD71-0C2CD9B90ED0}"/>
                </a:ext>
              </a:extLst>
            </p:cNvPr>
            <p:cNvGrpSpPr/>
            <p:nvPr/>
          </p:nvGrpSpPr>
          <p:grpSpPr>
            <a:xfrm>
              <a:off x="2697242" y="2474663"/>
              <a:ext cx="2304793" cy="2332887"/>
              <a:chOff x="2697242" y="1948173"/>
              <a:chExt cx="2304793" cy="2332887"/>
            </a:xfrm>
          </p:grpSpPr>
          <p:sp>
            <p:nvSpPr>
              <p:cNvPr id="13" name="Rectangle 12" descr="semi transparent color box used as a style accent to the photo on the slide ">
                <a:extLst>
                  <a:ext uri="{FF2B5EF4-FFF2-40B4-BE49-F238E27FC236}">
                    <a16:creationId xmlns:a16="http://schemas.microsoft.com/office/drawing/2014/main" id="{9766A17C-D178-6D46-92B6-2591B5626F7A}"/>
                  </a:ext>
                </a:extLst>
              </p:cNvPr>
              <p:cNvSpPr/>
              <p:nvPr/>
            </p:nvSpPr>
            <p:spPr>
              <a:xfrm rot="5400000">
                <a:off x="2683195" y="1962220"/>
                <a:ext cx="2332887" cy="2304793"/>
              </a:xfrm>
              <a:prstGeom prst="rect">
                <a:avLst/>
              </a:prstGeom>
              <a:gradFill flip="none" rotWithShape="1">
                <a:gsLst>
                  <a:gs pos="0">
                    <a:schemeClr val="accent3">
                      <a:lumMod val="5000"/>
                      <a:lumOff val="95000"/>
                      <a:alpha val="0"/>
                    </a:schemeClr>
                  </a:gs>
                  <a:gs pos="100000">
                    <a:schemeClr val="bg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descr="Kiosk architecture showing Hardware Devices, Virtual Components, Platform Manager and Airline Check-In Applications with Accessibility Icon">
                <a:extLst>
                  <a:ext uri="{FF2B5EF4-FFF2-40B4-BE49-F238E27FC236}">
                    <a16:creationId xmlns:a16="http://schemas.microsoft.com/office/drawing/2014/main" id="{32163343-50DC-7841-BC84-D4F433A5D889}"/>
                  </a:ext>
                </a:extLst>
              </p:cNvPr>
              <p:cNvGrpSpPr/>
              <p:nvPr/>
            </p:nvGrpSpPr>
            <p:grpSpPr>
              <a:xfrm>
                <a:off x="2872289" y="2136263"/>
                <a:ext cx="1948009" cy="1959394"/>
                <a:chOff x="2872289" y="2136263"/>
                <a:chExt cx="1948009" cy="1959394"/>
              </a:xfrm>
            </p:grpSpPr>
            <p:pic>
              <p:nvPicPr>
                <p:cNvPr id="30" name="Picture 29" descr="IATA CUSS Specification">
                  <a:extLst>
                    <a:ext uri="{FF2B5EF4-FFF2-40B4-BE49-F238E27FC236}">
                      <a16:creationId xmlns:a16="http://schemas.microsoft.com/office/drawing/2014/main" id="{DB9EF59A-B44F-054D-B002-25D4A2C2C4CE}"/>
                    </a:ext>
                  </a:extLst>
                </p:cNvPr>
                <p:cNvPicPr>
                  <a:picLocks noChangeAspect="1"/>
                </p:cNvPicPr>
                <p:nvPr/>
              </p:nvPicPr>
              <p:blipFill rotWithShape="1">
                <a:blip r:embed="rId4"/>
                <a:srcRect l="19977" t="1616" r="19066" b="11919"/>
                <a:stretch/>
              </p:blipFill>
              <p:spPr>
                <a:xfrm>
                  <a:off x="2872289" y="2136263"/>
                  <a:ext cx="1948009" cy="1959394"/>
                </a:xfrm>
                <a:prstGeom prst="rect">
                  <a:avLst/>
                </a:prstGeom>
                <a:effectLst>
                  <a:outerShdw blurRad="63500" sx="102000" sy="102000" algn="ctr" rotWithShape="0">
                    <a:prstClr val="black">
                      <a:alpha val="40000"/>
                    </a:prstClr>
                  </a:outerShdw>
                </a:effectLst>
              </p:spPr>
            </p:pic>
            <p:pic>
              <p:nvPicPr>
                <p:cNvPr id="33" name="Picture 32" descr="Accessibility icon">
                  <a:extLst>
                    <a:ext uri="{FF2B5EF4-FFF2-40B4-BE49-F238E27FC236}">
                      <a16:creationId xmlns:a16="http://schemas.microsoft.com/office/drawing/2014/main" id="{11D6710E-A2D0-DA41-AE81-291344A20552}"/>
                    </a:ext>
                  </a:extLst>
                </p:cNvPr>
                <p:cNvPicPr>
                  <a:picLocks noChangeAspect="1"/>
                </p:cNvPicPr>
                <p:nvPr/>
              </p:nvPicPr>
              <p:blipFill rotWithShape="1">
                <a:blip r:embed="rId5">
                  <a:duotone>
                    <a:schemeClr val="accent2">
                      <a:shade val="45000"/>
                      <a:satMod val="135000"/>
                    </a:schemeClr>
                    <a:prstClr val="white"/>
                  </a:duotone>
                </a:blip>
                <a:srcRect l="15684" t="7070" r="14041" b="22404"/>
                <a:stretch/>
              </p:blipFill>
              <p:spPr>
                <a:xfrm>
                  <a:off x="3900598" y="3011605"/>
                  <a:ext cx="818089" cy="820998"/>
                </a:xfrm>
                <a:prstGeom prst="rect">
                  <a:avLst/>
                </a:prstGeom>
                <a:effectLst>
                  <a:glow rad="228600">
                    <a:schemeClr val="bg1">
                      <a:alpha val="40000"/>
                    </a:schemeClr>
                  </a:glow>
                </a:effectLst>
              </p:spPr>
            </p:pic>
          </p:grpSp>
        </p:grpSp>
      </p:grpSp>
      <p:grpSp>
        <p:nvGrpSpPr>
          <p:cNvPr id="47" name="Group 46" descr="Initial Audit – Pre Full Development">
            <a:extLst>
              <a:ext uri="{FF2B5EF4-FFF2-40B4-BE49-F238E27FC236}">
                <a16:creationId xmlns:a16="http://schemas.microsoft.com/office/drawing/2014/main" id="{90E552F9-E3F6-BB4E-8705-2BB960518BA2}"/>
              </a:ext>
            </a:extLst>
          </p:cNvPr>
          <p:cNvGrpSpPr/>
          <p:nvPr/>
        </p:nvGrpSpPr>
        <p:grpSpPr>
          <a:xfrm>
            <a:off x="5043599" y="2144883"/>
            <a:ext cx="2304793" cy="2958056"/>
            <a:chOff x="5043599" y="2474663"/>
            <a:chExt cx="2304793" cy="2958056"/>
          </a:xfrm>
        </p:grpSpPr>
        <p:sp>
          <p:nvSpPr>
            <p:cNvPr id="27" name="Rectangle 26">
              <a:extLst>
                <a:ext uri="{FF2B5EF4-FFF2-40B4-BE49-F238E27FC236}">
                  <a16:creationId xmlns:a16="http://schemas.microsoft.com/office/drawing/2014/main" id="{68F7D56C-F7DA-2B45-B29B-7857EEABF21F}"/>
                </a:ext>
              </a:extLst>
            </p:cNvPr>
            <p:cNvSpPr/>
            <p:nvPr/>
          </p:nvSpPr>
          <p:spPr>
            <a:xfrm>
              <a:off x="5043599" y="4841788"/>
              <a:ext cx="2304791" cy="590931"/>
            </a:xfrm>
            <a:prstGeom prst="rect">
              <a:avLst/>
            </a:prstGeom>
          </p:spPr>
          <p:txBody>
            <a:bodyPr wrap="square">
              <a:spAutoFit/>
            </a:bodyPr>
            <a:lstStyle/>
            <a:p>
              <a:pPr>
                <a:lnSpc>
                  <a:spcPct val="90000"/>
                </a:lnSpc>
              </a:pPr>
              <a:r>
                <a:rPr lang="en-US" b="1" dirty="0">
                  <a:solidFill>
                    <a:srgbClr val="3359EC"/>
                  </a:solidFill>
                </a:rPr>
                <a:t>Initial Audit – Pre Full Development</a:t>
              </a:r>
            </a:p>
          </p:txBody>
        </p:sp>
        <p:grpSp>
          <p:nvGrpSpPr>
            <p:cNvPr id="41" name="Group 40" descr="Checklist">
              <a:extLst>
                <a:ext uri="{FF2B5EF4-FFF2-40B4-BE49-F238E27FC236}">
                  <a16:creationId xmlns:a16="http://schemas.microsoft.com/office/drawing/2014/main" id="{DEF865C3-1326-9E40-9462-BA0A5DF1DA15}"/>
                </a:ext>
              </a:extLst>
            </p:cNvPr>
            <p:cNvGrpSpPr/>
            <p:nvPr/>
          </p:nvGrpSpPr>
          <p:grpSpPr>
            <a:xfrm>
              <a:off x="5043599" y="2474663"/>
              <a:ext cx="2304793" cy="2332887"/>
              <a:chOff x="5043599" y="1948173"/>
              <a:chExt cx="2304793" cy="2332887"/>
            </a:xfrm>
          </p:grpSpPr>
          <p:sp>
            <p:nvSpPr>
              <p:cNvPr id="15" name="Rectangle 14" descr="semi transparent color box used as a style accent to the photo on the slide ">
                <a:extLst>
                  <a:ext uri="{FF2B5EF4-FFF2-40B4-BE49-F238E27FC236}">
                    <a16:creationId xmlns:a16="http://schemas.microsoft.com/office/drawing/2014/main" id="{933D9088-548E-214F-8DBC-CA9A87660D2D}"/>
                  </a:ext>
                </a:extLst>
              </p:cNvPr>
              <p:cNvSpPr>
                <a:spLocks noChangeAspect="1"/>
              </p:cNvSpPr>
              <p:nvPr/>
            </p:nvSpPr>
            <p:spPr>
              <a:xfrm rot="5400000">
                <a:off x="5029552" y="1962220"/>
                <a:ext cx="2332887" cy="2304793"/>
              </a:xfrm>
              <a:prstGeom prst="rect">
                <a:avLst/>
              </a:prstGeom>
              <a:gradFill flip="none" rotWithShape="1">
                <a:gsLst>
                  <a:gs pos="0">
                    <a:schemeClr val="accent3">
                      <a:lumMod val="5000"/>
                      <a:lumOff val="95000"/>
                      <a:alpha val="0"/>
                    </a:schemeClr>
                  </a:gs>
                  <a:gs pos="100000">
                    <a:schemeClr val="bg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35" name="Picture 34" descr="Checklist icon">
                <a:extLst>
                  <a:ext uri="{FF2B5EF4-FFF2-40B4-BE49-F238E27FC236}">
                    <a16:creationId xmlns:a16="http://schemas.microsoft.com/office/drawing/2014/main" id="{C9620BB3-1476-AD4C-872D-CB9805260216}"/>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Lst>
              </a:blip>
              <a:srcRect l="9672" r="8921" b="13805"/>
              <a:stretch/>
            </p:blipFill>
            <p:spPr>
              <a:xfrm>
                <a:off x="5221941" y="2128512"/>
                <a:ext cx="1948009" cy="1971816"/>
              </a:xfrm>
              <a:prstGeom prst="rect">
                <a:avLst/>
              </a:prstGeom>
              <a:effectLst>
                <a:outerShdw blurRad="63500" sx="102000" sy="102000" algn="ctr" rotWithShape="0">
                  <a:prstClr val="black">
                    <a:alpha val="40000"/>
                  </a:prstClr>
                </a:outerShdw>
              </a:effectLst>
            </p:spPr>
          </p:pic>
        </p:grpSp>
      </p:grpSp>
      <p:grpSp>
        <p:nvGrpSpPr>
          <p:cNvPr id="9" name="Group 8" descr="Development Consulting &amp; Full Audit w/ PWDs">
            <a:extLst>
              <a:ext uri="{FF2B5EF4-FFF2-40B4-BE49-F238E27FC236}">
                <a16:creationId xmlns:a16="http://schemas.microsoft.com/office/drawing/2014/main" id="{B52FD94B-0C06-C945-AF42-BCC09E535EE9}"/>
              </a:ext>
            </a:extLst>
          </p:cNvPr>
          <p:cNvGrpSpPr/>
          <p:nvPr/>
        </p:nvGrpSpPr>
        <p:grpSpPr>
          <a:xfrm>
            <a:off x="7389956" y="2144883"/>
            <a:ext cx="2304793" cy="3207355"/>
            <a:chOff x="7389956" y="2474663"/>
            <a:chExt cx="2304793" cy="3207355"/>
          </a:xfrm>
        </p:grpSpPr>
        <p:grpSp>
          <p:nvGrpSpPr>
            <p:cNvPr id="48" name="Group 47" descr="Development Consulting &amp; Full Audit w/ PWDs">
              <a:extLst>
                <a:ext uri="{FF2B5EF4-FFF2-40B4-BE49-F238E27FC236}">
                  <a16:creationId xmlns:a16="http://schemas.microsoft.com/office/drawing/2014/main" id="{4A0A9362-CDB7-1747-B2D6-8CC734AE1928}"/>
                </a:ext>
              </a:extLst>
            </p:cNvPr>
            <p:cNvGrpSpPr/>
            <p:nvPr/>
          </p:nvGrpSpPr>
          <p:grpSpPr>
            <a:xfrm>
              <a:off x="7389956" y="2474663"/>
              <a:ext cx="2304793" cy="3207355"/>
              <a:chOff x="7389956" y="2474663"/>
              <a:chExt cx="2304793" cy="3207355"/>
            </a:xfrm>
          </p:grpSpPr>
          <p:sp>
            <p:nvSpPr>
              <p:cNvPr id="28" name="Rectangle 27">
                <a:extLst>
                  <a:ext uri="{FF2B5EF4-FFF2-40B4-BE49-F238E27FC236}">
                    <a16:creationId xmlns:a16="http://schemas.microsoft.com/office/drawing/2014/main" id="{3F75B41A-975E-7C47-BCD6-3D69C5E239A0}"/>
                  </a:ext>
                </a:extLst>
              </p:cNvPr>
              <p:cNvSpPr/>
              <p:nvPr/>
            </p:nvSpPr>
            <p:spPr>
              <a:xfrm>
                <a:off x="7389956" y="4841788"/>
                <a:ext cx="2304791" cy="840230"/>
              </a:xfrm>
              <a:prstGeom prst="rect">
                <a:avLst/>
              </a:prstGeom>
            </p:spPr>
            <p:txBody>
              <a:bodyPr wrap="square">
                <a:spAutoFit/>
              </a:bodyPr>
              <a:lstStyle/>
              <a:p>
                <a:pPr>
                  <a:lnSpc>
                    <a:spcPct val="90000"/>
                  </a:lnSpc>
                </a:pPr>
                <a:r>
                  <a:rPr lang="en-US" b="1" dirty="0">
                    <a:solidFill>
                      <a:srgbClr val="3359EC"/>
                    </a:solidFill>
                  </a:rPr>
                  <a:t>Development Consulting &amp; Full Audit w/ PWDs</a:t>
                </a:r>
                <a:endParaRPr lang="en-US" dirty="0">
                  <a:solidFill>
                    <a:srgbClr val="3359EC"/>
                  </a:solidFill>
                </a:endParaRPr>
              </a:p>
            </p:txBody>
          </p:sp>
          <p:sp>
            <p:nvSpPr>
              <p:cNvPr id="17" name="Rectangle 16" descr="semi transparent color box used as a style accent to the photo on the slide ">
                <a:extLst>
                  <a:ext uri="{FF2B5EF4-FFF2-40B4-BE49-F238E27FC236}">
                    <a16:creationId xmlns:a16="http://schemas.microsoft.com/office/drawing/2014/main" id="{D57A04C7-D796-F743-A5C6-71D0AF4AC728}"/>
                  </a:ext>
                </a:extLst>
              </p:cNvPr>
              <p:cNvSpPr/>
              <p:nvPr/>
            </p:nvSpPr>
            <p:spPr>
              <a:xfrm rot="5400000">
                <a:off x="7375909" y="2488710"/>
                <a:ext cx="2332887" cy="2304793"/>
              </a:xfrm>
              <a:prstGeom prst="rect">
                <a:avLst/>
              </a:prstGeom>
              <a:gradFill flip="none" rotWithShape="1">
                <a:gsLst>
                  <a:gs pos="0">
                    <a:schemeClr val="accent3">
                      <a:lumMod val="5000"/>
                      <a:lumOff val="95000"/>
                      <a:alpha val="0"/>
                    </a:schemeClr>
                  </a:gs>
                  <a:gs pos="100000">
                    <a:schemeClr val="bg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descr="photo of someone using a touch-screen kiosk">
              <a:extLst>
                <a:ext uri="{FF2B5EF4-FFF2-40B4-BE49-F238E27FC236}">
                  <a16:creationId xmlns:a16="http://schemas.microsoft.com/office/drawing/2014/main" id="{B4A85305-D6E2-6D43-92E3-7FECF843DCD7}"/>
                </a:ext>
              </a:extLst>
            </p:cNvPr>
            <p:cNvPicPr>
              <a:picLocks noChangeAspect="1"/>
            </p:cNvPicPr>
            <p:nvPr/>
          </p:nvPicPr>
          <p:blipFill rotWithShape="1">
            <a:blip r:embed="rId8"/>
            <a:srcRect t="21660" r="7144" b="25951"/>
            <a:stretch/>
          </p:blipFill>
          <p:spPr>
            <a:xfrm>
              <a:off x="7564867" y="2655003"/>
              <a:ext cx="1954967" cy="1960911"/>
            </a:xfrm>
            <a:prstGeom prst="rect">
              <a:avLst/>
            </a:prstGeom>
            <a:effectLst>
              <a:outerShdw blurRad="63500" sx="102000" sy="102000" algn="ctr" rotWithShape="0">
                <a:prstClr val="black">
                  <a:alpha val="40000"/>
                </a:prstClr>
              </a:outerShdw>
            </a:effectLst>
          </p:spPr>
        </p:pic>
      </p:grpSp>
      <p:grpSp>
        <p:nvGrpSpPr>
          <p:cNvPr id="49" name="Group 48" descr="Accessible Kiosk Style Guide">
            <a:extLst>
              <a:ext uri="{FF2B5EF4-FFF2-40B4-BE49-F238E27FC236}">
                <a16:creationId xmlns:a16="http://schemas.microsoft.com/office/drawing/2014/main" id="{FAEA9833-8C91-4D4D-8C61-D1F5DF53E1B9}"/>
              </a:ext>
            </a:extLst>
          </p:cNvPr>
          <p:cNvGrpSpPr/>
          <p:nvPr/>
        </p:nvGrpSpPr>
        <p:grpSpPr>
          <a:xfrm>
            <a:off x="9694747" y="2144883"/>
            <a:ext cx="2346359" cy="2958056"/>
            <a:chOff x="9694747" y="2474663"/>
            <a:chExt cx="2346359" cy="2958056"/>
          </a:xfrm>
        </p:grpSpPr>
        <p:sp>
          <p:nvSpPr>
            <p:cNvPr id="19" name="Rectangle 18" descr="semi transparent color box used as a style accent to the photo on the slide ">
              <a:extLst>
                <a:ext uri="{FF2B5EF4-FFF2-40B4-BE49-F238E27FC236}">
                  <a16:creationId xmlns:a16="http://schemas.microsoft.com/office/drawing/2014/main" id="{ADD5677C-14DB-0D4B-9CD5-A2FFD50FC31D}"/>
                </a:ext>
              </a:extLst>
            </p:cNvPr>
            <p:cNvSpPr/>
            <p:nvPr/>
          </p:nvSpPr>
          <p:spPr>
            <a:xfrm rot="5400000">
              <a:off x="9722266" y="2488710"/>
              <a:ext cx="2332887" cy="2304793"/>
            </a:xfrm>
            <a:prstGeom prst="rect">
              <a:avLst/>
            </a:prstGeom>
            <a:gradFill flip="none" rotWithShape="1">
              <a:gsLst>
                <a:gs pos="0">
                  <a:schemeClr val="accent3">
                    <a:lumMod val="5000"/>
                    <a:lumOff val="95000"/>
                    <a:alpha val="0"/>
                  </a:schemeClr>
                </a:gs>
                <a:gs pos="100000">
                  <a:schemeClr val="bg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64E69C4-3CAB-B041-B1CA-994D068186CB}"/>
                </a:ext>
              </a:extLst>
            </p:cNvPr>
            <p:cNvSpPr/>
            <p:nvPr/>
          </p:nvSpPr>
          <p:spPr>
            <a:xfrm>
              <a:off x="9694747" y="4841788"/>
              <a:ext cx="2304791" cy="590931"/>
            </a:xfrm>
            <a:prstGeom prst="rect">
              <a:avLst/>
            </a:prstGeom>
          </p:spPr>
          <p:txBody>
            <a:bodyPr wrap="square">
              <a:spAutoFit/>
            </a:bodyPr>
            <a:lstStyle/>
            <a:p>
              <a:pPr>
                <a:lnSpc>
                  <a:spcPct val="90000"/>
                </a:lnSpc>
              </a:pPr>
              <a:r>
                <a:rPr lang="en-US" b="1" dirty="0">
                  <a:solidFill>
                    <a:srgbClr val="3359EC"/>
                  </a:solidFill>
                </a:rPr>
                <a:t>Accessible Kiosk Style Guide</a:t>
              </a:r>
              <a:endParaRPr lang="en-US" dirty="0">
                <a:solidFill>
                  <a:srgbClr val="3359EC"/>
                </a:solidFill>
              </a:endParaRPr>
            </a:p>
          </p:txBody>
        </p:sp>
        <p:pic>
          <p:nvPicPr>
            <p:cNvPr id="37" name="Picture 36" descr="Kiosk style guide table of contents">
              <a:extLst>
                <a:ext uri="{FF2B5EF4-FFF2-40B4-BE49-F238E27FC236}">
                  <a16:creationId xmlns:a16="http://schemas.microsoft.com/office/drawing/2014/main" id="{CF0F4DBA-E888-FD41-B41D-8EE064578FF6}"/>
                </a:ext>
              </a:extLst>
            </p:cNvPr>
            <p:cNvPicPr>
              <a:picLocks noChangeAspect="1"/>
            </p:cNvPicPr>
            <p:nvPr/>
          </p:nvPicPr>
          <p:blipFill rotWithShape="1">
            <a:blip r:embed="rId9"/>
            <a:srcRect r="7953" b="4215"/>
            <a:stretch/>
          </p:blipFill>
          <p:spPr>
            <a:xfrm>
              <a:off x="9907172" y="2663776"/>
              <a:ext cx="1963074" cy="1967713"/>
            </a:xfrm>
            <a:prstGeom prst="rect">
              <a:avLst/>
            </a:prstGeom>
            <a:effectLst>
              <a:outerShdw blurRad="63500" sx="102000" sy="102000" algn="ctr" rotWithShape="0">
                <a:prstClr val="black">
                  <a:alpha val="40000"/>
                </a:prstClr>
              </a:outerShdw>
            </a:effectLst>
          </p:spPr>
        </p:pic>
      </p:grpSp>
      <p:sp>
        <p:nvSpPr>
          <p:cNvPr id="7" name="Rectangle 6">
            <a:extLst>
              <a:ext uri="{FF2B5EF4-FFF2-40B4-BE49-F238E27FC236}">
                <a16:creationId xmlns:a16="http://schemas.microsoft.com/office/drawing/2014/main" id="{7B3FDB3C-166F-8A44-9561-7F6D5BF564C9}"/>
              </a:ext>
            </a:extLst>
          </p:cNvPr>
          <p:cNvSpPr/>
          <p:nvPr/>
        </p:nvSpPr>
        <p:spPr>
          <a:xfrm>
            <a:off x="496361" y="5907892"/>
            <a:ext cx="11380709" cy="430887"/>
          </a:xfrm>
          <a:prstGeom prst="rect">
            <a:avLst/>
          </a:prstGeom>
        </p:spPr>
        <p:txBody>
          <a:bodyPr wrap="square">
            <a:spAutoFit/>
          </a:bodyPr>
          <a:lstStyle/>
          <a:p>
            <a:r>
              <a:rPr lang="en-US" sz="1100" b="1" dirty="0">
                <a:solidFill>
                  <a:srgbClr val="595959"/>
                </a:solidFill>
              </a:rPr>
              <a:t>Photo credits (left-to-right): </a:t>
            </a:r>
            <a:r>
              <a:rPr lang="en-US" sz="1100" dirty="0">
                <a:solidFill>
                  <a:srgbClr val="595959"/>
                </a:solidFill>
              </a:rPr>
              <a:t>(1) Created by Katemangostar - Freepik.com; (2) IATA CUSS Specification and Accessibility icon by mikicon from the Noun Project (Modified); (3) Created by Freepik.com; (4) Bill Curtis-Davidson; (5) Level Access. </a:t>
            </a:r>
          </a:p>
        </p:txBody>
      </p:sp>
      <p:sp>
        <p:nvSpPr>
          <p:cNvPr id="5" name="Slide Number Placeholder 4"/>
          <p:cNvSpPr>
            <a:spLocks noGrp="1"/>
          </p:cNvSpPr>
          <p:nvPr>
            <p:ph type="sldNum" sz="quarter" idx="4"/>
          </p:nvPr>
        </p:nvSpPr>
        <p:spPr/>
        <p:txBody>
          <a:bodyPr/>
          <a:lstStyle/>
          <a:p>
            <a:fld id="{2030EA8A-DA75-3443-B9EE-A63E33F4F203}" type="slidenum">
              <a:rPr lang="en-US" smtClean="0"/>
              <a:pPr/>
              <a:t>15</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69233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1090564" cy="637198"/>
          </a:xfrm>
        </p:spPr>
        <p:txBody>
          <a:bodyPr/>
          <a:lstStyle/>
          <a:p>
            <a:r>
              <a:rPr lang="en-US" dirty="0"/>
              <a:t>Accessible Kiosk Style Guide</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pic>
        <p:nvPicPr>
          <p:cNvPr id="7" name="Picture 6" descr="Kiosk Accessibility Style Guide table of contents - see long description in speaker notes">
            <a:extLst>
              <a:ext uri="{FF2B5EF4-FFF2-40B4-BE49-F238E27FC236}">
                <a16:creationId xmlns:a16="http://schemas.microsoft.com/office/drawing/2014/main" id="{16AE4AE5-CF12-8D40-B8CD-0804309915A9}"/>
              </a:ext>
            </a:extLst>
          </p:cNvPr>
          <p:cNvPicPr>
            <a:picLocks noChangeAspect="1"/>
          </p:cNvPicPr>
          <p:nvPr/>
        </p:nvPicPr>
        <p:blipFill rotWithShape="1">
          <a:blip r:embed="rId3"/>
          <a:srcRect r="22041" b="29450"/>
          <a:stretch/>
        </p:blipFill>
        <p:spPr>
          <a:xfrm>
            <a:off x="838200" y="1736656"/>
            <a:ext cx="4772891" cy="4619693"/>
          </a:xfrm>
          <a:prstGeom prst="rect">
            <a:avLst/>
          </a:prstGeom>
          <a:ln>
            <a:noFill/>
          </a:ln>
          <a:effectLst>
            <a:outerShdw blurRad="63500" sx="103000" sy="103000" algn="ctr" rotWithShape="0">
              <a:prstClr val="black">
                <a:alpha val="25000"/>
              </a:prstClr>
            </a:outerShdw>
          </a:effectLst>
        </p:spPr>
      </p:pic>
      <p:pic>
        <p:nvPicPr>
          <p:cNvPr id="3" name="Picture 2" descr="screenshot of checkbox descriptions in the Accessible Kiosk Style Guide">
            <a:extLst>
              <a:ext uri="{FF2B5EF4-FFF2-40B4-BE49-F238E27FC236}">
                <a16:creationId xmlns:a16="http://schemas.microsoft.com/office/drawing/2014/main" id="{B869A1FF-E548-8E40-A3E3-AE510C6BCC80}"/>
              </a:ext>
            </a:extLst>
          </p:cNvPr>
          <p:cNvPicPr>
            <a:picLocks noChangeAspect="1"/>
          </p:cNvPicPr>
          <p:nvPr/>
        </p:nvPicPr>
        <p:blipFill rotWithShape="1">
          <a:blip r:embed="rId4"/>
          <a:srcRect b="13684"/>
          <a:stretch/>
        </p:blipFill>
        <p:spPr>
          <a:xfrm>
            <a:off x="5208369" y="2102276"/>
            <a:ext cx="6584576" cy="3994066"/>
          </a:xfrm>
          <a:prstGeom prst="rect">
            <a:avLst/>
          </a:prstGeom>
          <a:effectLst>
            <a:outerShdw blurRad="63500" sx="102000" sy="102000" algn="ctr" rotWithShape="0">
              <a:prstClr val="black">
                <a:alpha val="40000"/>
              </a:prstClr>
            </a:outerShdw>
          </a:effectLst>
        </p:spPr>
      </p:pic>
      <p:sp>
        <p:nvSpPr>
          <p:cNvPr id="5" name="Slide Number Placeholder 4"/>
          <p:cNvSpPr>
            <a:spLocks noGrp="1"/>
          </p:cNvSpPr>
          <p:nvPr>
            <p:ph type="sldNum" sz="quarter" idx="4"/>
          </p:nvPr>
        </p:nvSpPr>
        <p:spPr/>
        <p:txBody>
          <a:bodyPr/>
          <a:lstStyle/>
          <a:p>
            <a:fld id="{2030EA8A-DA75-3443-B9EE-A63E33F4F203}" type="slidenum">
              <a:rPr lang="en-US" smtClean="0"/>
              <a:pPr/>
              <a:t>16</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99473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2491409"/>
            <a:ext cx="8057335" cy="2751993"/>
          </a:xfrm>
        </p:spPr>
        <p:txBody>
          <a:bodyPr>
            <a:normAutofit/>
          </a:bodyPr>
          <a:lstStyle/>
          <a:p>
            <a:r>
              <a:rPr lang="en-US" cap="none" dirty="0"/>
              <a:t>Implications for Airline Programs</a:t>
            </a:r>
          </a:p>
        </p:txBody>
      </p:sp>
    </p:spTree>
    <p:extLst>
      <p:ext uri="{BB962C8B-B14F-4D97-AF65-F5344CB8AC3E}">
        <p14:creationId xmlns:p14="http://schemas.microsoft.com/office/powerpoint/2010/main" val="264180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Airline Kiosk Life Cycle Implications</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sp>
        <p:nvSpPr>
          <p:cNvPr id="3" name="Content Placeholder 2"/>
          <p:cNvSpPr>
            <a:spLocks noGrp="1"/>
          </p:cNvSpPr>
          <p:nvPr>
            <p:ph idx="1"/>
          </p:nvPr>
        </p:nvSpPr>
        <p:spPr>
          <a:xfrm>
            <a:off x="838200" y="1713344"/>
            <a:ext cx="10515600" cy="886421"/>
          </a:xfrm>
        </p:spPr>
        <p:txBody>
          <a:bodyPr/>
          <a:lstStyle/>
          <a:p>
            <a:pPr marL="0" indent="0">
              <a:buNone/>
            </a:pPr>
            <a:r>
              <a:rPr lang="en-US" b="1" dirty="0">
                <a:solidFill>
                  <a:srgbClr val="3359EC"/>
                </a:solidFill>
              </a:rPr>
              <a:t>Designing for ACAA compliant websites and kiosks requires a programmatic effort to reduce risk and ensure positive UX.</a:t>
            </a:r>
            <a:endParaRPr lang="en-US" dirty="0">
              <a:solidFill>
                <a:srgbClr val="3359EC"/>
              </a:solidFill>
            </a:endParaRPr>
          </a:p>
        </p:txBody>
      </p:sp>
      <p:graphicFrame>
        <p:nvGraphicFramePr>
          <p:cNvPr id="7" name="Diagram 6" descr="Implications for solution providers in these phases of the development life cycle (see slide notes for long description)">
            <a:extLst>
              <a:ext uri="{FF2B5EF4-FFF2-40B4-BE49-F238E27FC236}">
                <a16:creationId xmlns:a16="http://schemas.microsoft.com/office/drawing/2014/main" id="{CEC14957-C49E-1D48-AD49-BD3D3E3E4B33}"/>
              </a:ext>
            </a:extLst>
          </p:cNvPr>
          <p:cNvGraphicFramePr/>
          <p:nvPr>
            <p:extLst>
              <p:ext uri="{D42A27DB-BD31-4B8C-83A1-F6EECF244321}">
                <p14:modId xmlns:p14="http://schemas.microsoft.com/office/powerpoint/2010/main" val="3533163803"/>
              </p:ext>
            </p:extLst>
          </p:nvPr>
        </p:nvGraphicFramePr>
        <p:xfrm>
          <a:off x="199293" y="2275556"/>
          <a:ext cx="11804498" cy="3665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3FC51642-B39A-A84A-B143-EFA5B90FD085}"/>
              </a:ext>
            </a:extLst>
          </p:cNvPr>
          <p:cNvSpPr txBox="1"/>
          <p:nvPr/>
        </p:nvSpPr>
        <p:spPr>
          <a:xfrm>
            <a:off x="117231" y="5621812"/>
            <a:ext cx="11992707" cy="261610"/>
          </a:xfrm>
          <a:prstGeom prst="rect">
            <a:avLst/>
          </a:prstGeom>
          <a:noFill/>
        </p:spPr>
        <p:txBody>
          <a:bodyPr wrap="square" rtlCol="0">
            <a:spAutoFit/>
          </a:bodyPr>
          <a:lstStyle/>
          <a:p>
            <a:r>
              <a:rPr lang="en-US" sz="1100" b="1" dirty="0"/>
              <a:t>Image Credits (From Left): </a:t>
            </a:r>
            <a:r>
              <a:rPr lang="en-US" sz="1100" dirty="0"/>
              <a:t>(1) Created by Freepik; (2) GA Institute of Technology; (3) Created by Freepik; (4) Created by Makyzz (Freepik.com); (5) Created by Photoroyalty  (Freepik.com)</a:t>
            </a:r>
          </a:p>
        </p:txBody>
      </p:sp>
      <p:sp>
        <p:nvSpPr>
          <p:cNvPr id="5" name="Slide Number Placeholder 4"/>
          <p:cNvSpPr>
            <a:spLocks noGrp="1"/>
          </p:cNvSpPr>
          <p:nvPr>
            <p:ph type="sldNum" sz="quarter" idx="4"/>
          </p:nvPr>
        </p:nvSpPr>
        <p:spPr/>
        <p:txBody>
          <a:bodyPr/>
          <a:lstStyle/>
          <a:p>
            <a:fld id="{2030EA8A-DA75-3443-B9EE-A63E33F4F203}" type="slidenum">
              <a:rPr lang="en-US" smtClean="0"/>
              <a:pPr/>
              <a:t>18</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31678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1353800" cy="637198"/>
          </a:xfrm>
        </p:spPr>
        <p:txBody>
          <a:bodyPr/>
          <a:lstStyle/>
          <a:p>
            <a:r>
              <a:rPr lang="en-US" dirty="0"/>
              <a:t>Airline Digital Accessibility Implications</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graphicFrame>
        <p:nvGraphicFramePr>
          <p:cNvPr id="11" name="Content Placeholder 7" descr="table placeholder">
            <a:extLst>
              <a:ext uri="{FF2B5EF4-FFF2-40B4-BE49-F238E27FC236}">
                <a16:creationId xmlns:a16="http://schemas.microsoft.com/office/drawing/2014/main" id="{D49257DB-07F7-F64D-830F-5B5237629816}"/>
              </a:ext>
            </a:extLst>
          </p:cNvPr>
          <p:cNvGraphicFramePr>
            <a:graphicFrameLocks noGrp="1"/>
          </p:cNvGraphicFramePr>
          <p:nvPr>
            <p:ph idx="1"/>
            <p:extLst>
              <p:ext uri="{D42A27DB-BD31-4B8C-83A1-F6EECF244321}">
                <p14:modId xmlns:p14="http://schemas.microsoft.com/office/powerpoint/2010/main" val="2940340454"/>
              </p:ext>
            </p:extLst>
          </p:nvPr>
        </p:nvGraphicFramePr>
        <p:xfrm>
          <a:off x="838200" y="1673679"/>
          <a:ext cx="10515600" cy="4485640"/>
        </p:xfrm>
        <a:graphic>
          <a:graphicData uri="http://schemas.openxmlformats.org/drawingml/2006/table">
            <a:tbl>
              <a:tblPr firstRow="1" bandRow="1">
                <a:tableStyleId>{B301B821-A1FF-4177-AEE7-76D212191A09}</a:tableStyleId>
              </a:tblPr>
              <a:tblGrid>
                <a:gridCol w="1544782">
                  <a:extLst>
                    <a:ext uri="{9D8B030D-6E8A-4147-A177-3AD203B41FA5}">
                      <a16:colId xmlns:a16="http://schemas.microsoft.com/office/drawing/2014/main" val="20000"/>
                    </a:ext>
                  </a:extLst>
                </a:gridCol>
                <a:gridCol w="5070763">
                  <a:extLst>
                    <a:ext uri="{9D8B030D-6E8A-4147-A177-3AD203B41FA5}">
                      <a16:colId xmlns:a16="http://schemas.microsoft.com/office/drawing/2014/main" val="20001"/>
                    </a:ext>
                  </a:extLst>
                </a:gridCol>
                <a:gridCol w="3900055">
                  <a:extLst>
                    <a:ext uri="{9D8B030D-6E8A-4147-A177-3AD203B41FA5}">
                      <a16:colId xmlns:a16="http://schemas.microsoft.com/office/drawing/2014/main" val="20002"/>
                    </a:ext>
                  </a:extLst>
                </a:gridCol>
              </a:tblGrid>
              <a:tr h="370840">
                <a:tc>
                  <a:txBody>
                    <a:bodyPr/>
                    <a:lstStyle/>
                    <a:p>
                      <a:r>
                        <a:rPr lang="en-US" sz="1600" b="1" dirty="0">
                          <a:solidFill>
                            <a:schemeClr val="bg1"/>
                          </a:solidFill>
                        </a:rPr>
                        <a:t>Organization</a:t>
                      </a:r>
                    </a:p>
                  </a:txBody>
                  <a:tcPr anchor="ctr">
                    <a:lnL w="6350" cap="flat" cmpd="sng" algn="ctr">
                      <a:solidFill>
                        <a:schemeClr val="bg1">
                          <a:lumMod val="85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solidFill>
                            <a:schemeClr val="bg1"/>
                          </a:solidFill>
                        </a:rPr>
                        <a:t>Implications</a:t>
                      </a:r>
                    </a:p>
                  </a:txBody>
                  <a:tcPr anchor="ctr">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solidFill>
                            <a:schemeClr val="bg1"/>
                          </a:solidFill>
                        </a:rPr>
                        <a:t>Solutions (Web and Kiosk)</a:t>
                      </a:r>
                    </a:p>
                  </a:txBody>
                  <a:tcPr anchor="ctr">
                    <a:lnL w="12700" cap="flat" cmpd="sng" algn="ctr">
                      <a:solidFill>
                        <a:schemeClr val="accent1">
                          <a:lumMod val="20000"/>
                          <a:lumOff val="8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600" b="1" dirty="0">
                          <a:solidFill>
                            <a:schemeClr val="tx1">
                              <a:lumMod val="50000"/>
                            </a:schemeClr>
                          </a:solidFill>
                        </a:rPr>
                        <a:t>Compliance</a:t>
                      </a:r>
                    </a:p>
                  </a:txBody>
                  <a:tcPr>
                    <a:lnL w="6350" cap="flat" cmpd="sng" algn="ctr">
                      <a:solidFill>
                        <a:schemeClr val="bg1">
                          <a:lumMod val="85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dirty="0">
                          <a:solidFill>
                            <a:schemeClr val="tx1">
                              <a:lumMod val="50000"/>
                            </a:schemeClr>
                          </a:solidFill>
                        </a:rPr>
                        <a:t>Need to ensure compliance policies include mandates for accessible web / kiosk design to support ACAA compliance. </a:t>
                      </a:r>
                    </a:p>
                  </a:txBody>
                  <a:tcPr>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Accessibility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chemeClr val="tx1">
                            <a:lumMod val="50000"/>
                          </a:schemeClr>
                        </a:solidFill>
                      </a:endParaRPr>
                    </a:p>
                  </a:txBody>
                  <a:tcPr>
                    <a:lnL w="12700" cap="flat" cmpd="sng" algn="ctr">
                      <a:solidFill>
                        <a:schemeClr val="accent1">
                          <a:lumMod val="20000"/>
                          <a:lumOff val="8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US" sz="1600" b="1" dirty="0">
                          <a:solidFill>
                            <a:schemeClr val="tx1">
                              <a:lumMod val="50000"/>
                            </a:schemeClr>
                          </a:solidFill>
                        </a:rPr>
                        <a:t>Marketing</a:t>
                      </a:r>
                    </a:p>
                  </a:txBody>
                  <a:tcPr>
                    <a:lnL w="6350" cap="flat" cmpd="sng" algn="ctr">
                      <a:solidFill>
                        <a:schemeClr val="bg1">
                          <a:lumMod val="85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dirty="0">
                          <a:solidFill>
                            <a:schemeClr val="tx1">
                              <a:lumMod val="50000"/>
                            </a:schemeClr>
                          </a:solidFill>
                        </a:rPr>
                        <a:t>Need to also ensure the airline communicates its policy externally.</a:t>
                      </a:r>
                    </a:p>
                  </a:txBody>
                  <a:tcPr>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Accessibility Statement</a:t>
                      </a:r>
                    </a:p>
                  </a:txBody>
                  <a:tcPr>
                    <a:lnL w="12700" cap="flat" cmpd="sng" algn="ctr">
                      <a:solidFill>
                        <a:schemeClr val="accent1">
                          <a:lumMod val="20000"/>
                          <a:lumOff val="8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sz="1600" b="1" dirty="0">
                          <a:solidFill>
                            <a:schemeClr val="tx1">
                              <a:lumMod val="50000"/>
                            </a:schemeClr>
                          </a:solidFill>
                        </a:rPr>
                        <a:t>Procurement</a:t>
                      </a:r>
                    </a:p>
                  </a:txBody>
                  <a:tcPr>
                    <a:lnL w="6350" cap="flat" cmpd="sng" algn="ctr">
                      <a:solidFill>
                        <a:schemeClr val="bg1">
                          <a:lumMod val="85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dirty="0">
                          <a:solidFill>
                            <a:schemeClr val="tx1">
                              <a:lumMod val="50000"/>
                            </a:schemeClr>
                          </a:solidFill>
                        </a:rPr>
                        <a:t>Need to ensure that third party suppliers involved in web or kiosk development understand the airline’s ACAA compliance requirements and provide solutions to meet them.</a:t>
                      </a:r>
                    </a:p>
                  </a:txBody>
                  <a:tcPr>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6213" indent="-176213">
                        <a:buFont typeface="Arial" panose="020B0604020202020204" pitchFamily="34" charset="0"/>
                        <a:buChar char="•"/>
                        <a:tabLst/>
                      </a:pPr>
                      <a:r>
                        <a:rPr lang="en-US" sz="1600" b="0" dirty="0">
                          <a:solidFill>
                            <a:schemeClr val="tx1">
                              <a:lumMod val="50000"/>
                            </a:schemeClr>
                          </a:solidFill>
                        </a:rPr>
                        <a:t>Accessibility Procurement &amp; Contract Policy and Language</a:t>
                      </a:r>
                    </a:p>
                  </a:txBody>
                  <a:tcPr>
                    <a:lnL w="12700" cap="flat" cmpd="sng" algn="ctr">
                      <a:solidFill>
                        <a:schemeClr val="accent1">
                          <a:lumMod val="20000"/>
                          <a:lumOff val="8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2785699"/>
                  </a:ext>
                </a:extLst>
              </a:tr>
              <a:tr h="370840">
                <a:tc>
                  <a:txBody>
                    <a:bodyPr/>
                    <a:lstStyle/>
                    <a:p>
                      <a:r>
                        <a:rPr lang="en-US" sz="1600" b="1" dirty="0">
                          <a:solidFill>
                            <a:schemeClr val="tx1">
                              <a:lumMod val="50000"/>
                            </a:schemeClr>
                          </a:solidFill>
                        </a:rPr>
                        <a:t>Technology Development</a:t>
                      </a:r>
                    </a:p>
                  </a:txBody>
                  <a:tcPr>
                    <a:lnL w="6350" cap="flat" cmpd="sng" algn="ctr">
                      <a:solidFill>
                        <a:schemeClr val="bg1">
                          <a:lumMod val="85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dirty="0">
                          <a:solidFill>
                            <a:schemeClr val="tx1">
                              <a:lumMod val="50000"/>
                            </a:schemeClr>
                          </a:solidFill>
                        </a:rPr>
                        <a:t>Include accessibility requirements, maintain accessible design, follow best practices, engage PWDs in development of new versions, test for conformance to ACAA requirements. </a:t>
                      </a:r>
                    </a:p>
                  </a:txBody>
                  <a:tcPr>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6213" indent="-176213">
                        <a:buFont typeface="Arial" panose="020B0604020202020204" pitchFamily="34" charset="0"/>
                        <a:buChar char="•"/>
                        <a:tabLst/>
                      </a:pPr>
                      <a:r>
                        <a:rPr lang="en-US" sz="1600" b="0" dirty="0">
                          <a:solidFill>
                            <a:schemeClr val="tx1">
                              <a:lumMod val="50000"/>
                            </a:schemeClr>
                          </a:solidFill>
                        </a:rPr>
                        <a:t>Accessibility Checklists</a:t>
                      </a:r>
                    </a:p>
                    <a:p>
                      <a:pPr marL="176213" indent="-176213">
                        <a:buFont typeface="Arial" panose="020B0604020202020204" pitchFamily="34" charset="0"/>
                        <a:buChar char="•"/>
                        <a:tabLst/>
                      </a:pPr>
                      <a:r>
                        <a:rPr lang="en-US" sz="1600" b="0" dirty="0">
                          <a:solidFill>
                            <a:schemeClr val="tx1">
                              <a:lumMod val="50000"/>
                            </a:schemeClr>
                          </a:solidFill>
                        </a:rPr>
                        <a:t>Accessibility Integration in Life Cycle</a:t>
                      </a:r>
                    </a:p>
                    <a:p>
                      <a:pPr marL="176213" indent="-176213">
                        <a:buFont typeface="Arial" panose="020B0604020202020204" pitchFamily="34" charset="0"/>
                        <a:buChar char="•"/>
                        <a:tabLst/>
                      </a:pPr>
                      <a:r>
                        <a:rPr lang="en-US" sz="1600" b="0" dirty="0">
                          <a:solidFill>
                            <a:schemeClr val="tx1">
                              <a:lumMod val="50000"/>
                            </a:schemeClr>
                          </a:solidFill>
                        </a:rPr>
                        <a:t>Accessibility Testing Process/Platform</a:t>
                      </a:r>
                    </a:p>
                    <a:p>
                      <a:pPr marL="176213" indent="-176213">
                        <a:buFont typeface="Arial" panose="020B0604020202020204" pitchFamily="34" charset="0"/>
                        <a:buChar char="•"/>
                        <a:tabLst/>
                      </a:pPr>
                      <a:r>
                        <a:rPr lang="en-US" sz="1600" b="0" dirty="0">
                          <a:solidFill>
                            <a:schemeClr val="tx1">
                              <a:lumMod val="50000"/>
                            </a:schemeClr>
                          </a:solidFill>
                        </a:rPr>
                        <a:t>Accessibility Style Guides</a:t>
                      </a:r>
                    </a:p>
                  </a:txBody>
                  <a:tcPr>
                    <a:lnL w="12700" cap="flat" cmpd="sng" algn="ctr">
                      <a:solidFill>
                        <a:schemeClr val="accent1">
                          <a:lumMod val="20000"/>
                          <a:lumOff val="8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lumMod val="50000"/>
                            </a:schemeClr>
                          </a:solidFill>
                        </a:rPr>
                        <a:t>Operations &amp; Support</a:t>
                      </a:r>
                    </a:p>
                  </a:txBody>
                  <a:tcPr>
                    <a:lnL w="6350" cap="flat" cmpd="sng" algn="ctr">
                      <a:solidFill>
                        <a:schemeClr val="bg1">
                          <a:lumMod val="85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dirty="0">
                          <a:solidFill>
                            <a:schemeClr val="tx1">
                              <a:lumMod val="50000"/>
                            </a:schemeClr>
                          </a:solidFill>
                        </a:rPr>
                        <a:t>Ensure accessible website and kiosk features are documented for customer self-service and support.</a:t>
                      </a:r>
                    </a:p>
                  </a:txBody>
                  <a:tcPr>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6213" indent="-176213">
                        <a:buFont typeface="Arial" panose="020B0604020202020204" pitchFamily="34" charset="0"/>
                        <a:buChar char="•"/>
                        <a:tabLst/>
                      </a:pPr>
                      <a:r>
                        <a:rPr lang="en-US" sz="1600" b="0" dirty="0">
                          <a:solidFill>
                            <a:schemeClr val="tx1">
                              <a:lumMod val="50000"/>
                            </a:schemeClr>
                          </a:solidFill>
                        </a:rPr>
                        <a:t>Accessibility Features Documentation</a:t>
                      </a:r>
                    </a:p>
                    <a:p>
                      <a:pPr marL="176213" indent="-176213">
                        <a:buFont typeface="Arial" panose="020B0604020202020204" pitchFamily="34" charset="0"/>
                        <a:buChar char="•"/>
                        <a:tabLst/>
                      </a:pPr>
                      <a:r>
                        <a:rPr lang="en-US" sz="1600" b="0" dirty="0">
                          <a:solidFill>
                            <a:schemeClr val="tx1">
                              <a:lumMod val="50000"/>
                            </a:schemeClr>
                          </a:solidFill>
                        </a:rPr>
                        <a:t>Accessible Customer Support</a:t>
                      </a:r>
                    </a:p>
                  </a:txBody>
                  <a:tcPr>
                    <a:lnL w="12700" cap="flat" cmpd="sng" algn="ctr">
                      <a:solidFill>
                        <a:schemeClr val="accent1">
                          <a:lumMod val="20000"/>
                          <a:lumOff val="8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5" name="Slide Number Placeholder 4"/>
          <p:cNvSpPr>
            <a:spLocks noGrp="1"/>
          </p:cNvSpPr>
          <p:nvPr>
            <p:ph type="sldNum" sz="quarter" idx="4"/>
          </p:nvPr>
        </p:nvSpPr>
        <p:spPr/>
        <p:txBody>
          <a:bodyPr/>
          <a:lstStyle/>
          <a:p>
            <a:fld id="{2030EA8A-DA75-3443-B9EE-A63E33F4F203}" type="slidenum">
              <a:rPr lang="en-US" smtClean="0"/>
              <a:pPr/>
              <a:t>19</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15873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Ready for Take-Off! </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sp>
        <p:nvSpPr>
          <p:cNvPr id="3" name="Content Placeholder 2"/>
          <p:cNvSpPr>
            <a:spLocks noGrp="1"/>
          </p:cNvSpPr>
          <p:nvPr>
            <p:ph idx="1"/>
          </p:nvPr>
        </p:nvSpPr>
        <p:spPr>
          <a:xfrm>
            <a:off x="838199" y="1708879"/>
            <a:ext cx="8577264" cy="4468083"/>
          </a:xfrm>
        </p:spPr>
        <p:txBody>
          <a:bodyPr>
            <a:normAutofit/>
          </a:bodyPr>
          <a:lstStyle/>
          <a:p>
            <a:r>
              <a:rPr lang="en-US" sz="3600" dirty="0"/>
              <a:t>State of the Industry</a:t>
            </a:r>
          </a:p>
          <a:p>
            <a:r>
              <a:rPr lang="en-US" sz="3600" dirty="0"/>
              <a:t>Improving the Accessible Kiosk UX</a:t>
            </a:r>
          </a:p>
          <a:p>
            <a:r>
              <a:rPr lang="en-US" sz="3600" dirty="0"/>
              <a:t>Level Access Client Example</a:t>
            </a:r>
          </a:p>
          <a:p>
            <a:r>
              <a:rPr lang="en-US" sz="3600" dirty="0"/>
              <a:t>Implications for Airline Programs</a:t>
            </a:r>
          </a:p>
          <a:p>
            <a:r>
              <a:rPr lang="en-US" sz="3600" dirty="0"/>
              <a:t>Q&amp;A and Resources</a:t>
            </a:r>
          </a:p>
        </p:txBody>
      </p:sp>
      <p:pic>
        <p:nvPicPr>
          <p:cNvPr id="8" name="Picture 7" descr="Agenda icon">
            <a:extLst>
              <a:ext uri="{FF2B5EF4-FFF2-40B4-BE49-F238E27FC236}">
                <a16:creationId xmlns:a16="http://schemas.microsoft.com/office/drawing/2014/main" id="{CA7CC0C3-25D7-3C4F-A0C5-1EA5C2CCB472}"/>
              </a:ext>
            </a:extLst>
          </p:cNvPr>
          <p:cNvPicPr>
            <a:picLocks noChangeAspect="1"/>
          </p:cNvPicPr>
          <p:nvPr/>
        </p:nvPicPr>
        <p:blipFill>
          <a:blip r:embed="rId2"/>
          <a:stretch>
            <a:fillRect/>
          </a:stretch>
        </p:blipFill>
        <p:spPr>
          <a:xfrm>
            <a:off x="9431701" y="1879600"/>
            <a:ext cx="2264998" cy="274955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41287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87599" y="1382137"/>
            <a:ext cx="6982101" cy="2751993"/>
          </a:xfrm>
        </p:spPr>
        <p:txBody>
          <a:bodyPr>
            <a:normAutofit/>
          </a:bodyPr>
          <a:lstStyle/>
          <a:p>
            <a:r>
              <a:rPr lang="en-US" cap="none" dirty="0"/>
              <a:t>Q&amp;A and Resources</a:t>
            </a:r>
          </a:p>
        </p:txBody>
      </p:sp>
    </p:spTree>
    <p:extLst>
      <p:ext uri="{BB962C8B-B14F-4D97-AF65-F5344CB8AC3E}">
        <p14:creationId xmlns:p14="http://schemas.microsoft.com/office/powerpoint/2010/main" val="8931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Resources</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sp>
        <p:nvSpPr>
          <p:cNvPr id="3" name="Content Placeholder 2"/>
          <p:cNvSpPr>
            <a:spLocks noGrp="1"/>
          </p:cNvSpPr>
          <p:nvPr>
            <p:ph idx="1"/>
          </p:nvPr>
        </p:nvSpPr>
        <p:spPr>
          <a:xfrm>
            <a:off x="838200" y="1708879"/>
            <a:ext cx="7881730" cy="4468083"/>
          </a:xfrm>
        </p:spPr>
        <p:txBody>
          <a:bodyPr>
            <a:normAutofit/>
          </a:bodyPr>
          <a:lstStyle/>
          <a:p>
            <a:r>
              <a:rPr lang="en-US" sz="2600" dirty="0"/>
              <a:t>Cornell Legal Information Institute, </a:t>
            </a:r>
            <a:r>
              <a:rPr lang="en-US" sz="2600" dirty="0">
                <a:hlinkClick r:id="rId2"/>
              </a:rPr>
              <a:t>14 CFR § 382.57 What accessibility requirements apply to automated airport kiosks?</a:t>
            </a:r>
            <a:endParaRPr lang="en-US" sz="2600" dirty="0"/>
          </a:p>
          <a:p>
            <a:r>
              <a:rPr lang="en-US" sz="2600" dirty="0"/>
              <a:t>Kiosk Industry, </a:t>
            </a:r>
            <a:r>
              <a:rPr lang="en-US" sz="2600" dirty="0">
                <a:hlinkClick r:id="rId3"/>
              </a:rPr>
              <a:t>ADA Whitepaper 2017</a:t>
            </a:r>
          </a:p>
          <a:p>
            <a:r>
              <a:rPr lang="en-US" sz="2600" dirty="0"/>
              <a:t>Level Access, </a:t>
            </a:r>
            <a:r>
              <a:rPr lang="en-US" sz="2600" dirty="0">
                <a:hlinkClick r:id="rId4"/>
              </a:rPr>
              <a:t>DOT Reaches Agreements with Airlines over Inaccessible Airport Kiosks, Websites</a:t>
            </a:r>
            <a:endParaRPr lang="en-US" sz="2600" dirty="0"/>
          </a:p>
          <a:p>
            <a:r>
              <a:rPr lang="en-US" sz="2600" dirty="0"/>
              <a:t>Level Access Blog, </a:t>
            </a:r>
            <a:r>
              <a:rPr lang="en-US" sz="2600" dirty="0">
                <a:hlinkClick r:id="rId5"/>
              </a:rPr>
              <a:t>Air Carrier Access Act (ACAA) posts</a:t>
            </a:r>
            <a:endParaRPr lang="en-US" sz="2600" dirty="0"/>
          </a:p>
        </p:txBody>
      </p:sp>
      <p:pic>
        <p:nvPicPr>
          <p:cNvPr id="8" name="Picture 7" descr="Airline Industry Icon">
            <a:extLst>
              <a:ext uri="{FF2B5EF4-FFF2-40B4-BE49-F238E27FC236}">
                <a16:creationId xmlns:a16="http://schemas.microsoft.com/office/drawing/2014/main" id="{D3893284-FCC5-BF45-ABA6-E019D3378D08}"/>
              </a:ext>
            </a:extLst>
          </p:cNvPr>
          <p:cNvPicPr>
            <a:picLocks noChangeAspect="1"/>
          </p:cNvPicPr>
          <p:nvPr/>
        </p:nvPicPr>
        <p:blipFill>
          <a:blip r:embed="rId6"/>
          <a:stretch>
            <a:fillRect/>
          </a:stretch>
        </p:blipFill>
        <p:spPr>
          <a:xfrm>
            <a:off x="8719930" y="1700212"/>
            <a:ext cx="2904393" cy="2904393"/>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21</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163897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Thank You</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sp>
        <p:nvSpPr>
          <p:cNvPr id="12" name="Content Placeholder 2">
            <a:extLst>
              <a:ext uri="{FF2B5EF4-FFF2-40B4-BE49-F238E27FC236}">
                <a16:creationId xmlns:a16="http://schemas.microsoft.com/office/drawing/2014/main" id="{8342E779-B8DD-6043-ABDA-5D35A65F4EA4}"/>
              </a:ext>
            </a:extLst>
          </p:cNvPr>
          <p:cNvSpPr txBox="1">
            <a:spLocks/>
          </p:cNvSpPr>
          <p:nvPr/>
        </p:nvSpPr>
        <p:spPr>
          <a:xfrm>
            <a:off x="810064" y="1763224"/>
            <a:ext cx="4652750" cy="4911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sz="3200" b="1" dirty="0">
                <a:solidFill>
                  <a:srgbClr val="323232"/>
                </a:solidFill>
              </a:rPr>
              <a:t>Contact</a:t>
            </a:r>
          </a:p>
          <a:p>
            <a:pPr marL="0" indent="0">
              <a:buFont typeface="Arial"/>
              <a:buNone/>
              <a:defRPr/>
            </a:pPr>
            <a:endParaRPr lang="en-US" dirty="0">
              <a:solidFill>
                <a:srgbClr val="323232"/>
              </a:solidFill>
            </a:endParaRPr>
          </a:p>
          <a:p>
            <a:pPr marL="0" indent="0">
              <a:buFont typeface="Arial"/>
              <a:buNone/>
              <a:defRPr/>
            </a:pPr>
            <a:endParaRPr lang="en-US" dirty="0">
              <a:solidFill>
                <a:srgbClr val="323232"/>
              </a:solidFill>
            </a:endParaRPr>
          </a:p>
        </p:txBody>
      </p:sp>
      <p:grpSp>
        <p:nvGrpSpPr>
          <p:cNvPr id="13" name="Group 12" descr="Bill Curtis-Davidson, Sr. Director, Strategic Consulting Services, Level Access">
            <a:extLst>
              <a:ext uri="{FF2B5EF4-FFF2-40B4-BE49-F238E27FC236}">
                <a16:creationId xmlns:a16="http://schemas.microsoft.com/office/drawing/2014/main" id="{7D0D03D4-7882-534C-8E4A-EE623D9CB53F}"/>
              </a:ext>
            </a:extLst>
          </p:cNvPr>
          <p:cNvGrpSpPr/>
          <p:nvPr/>
        </p:nvGrpSpPr>
        <p:grpSpPr>
          <a:xfrm>
            <a:off x="850534" y="2644646"/>
            <a:ext cx="6069424" cy="1959105"/>
            <a:chOff x="850534" y="2360485"/>
            <a:chExt cx="6069424" cy="1959105"/>
          </a:xfrm>
        </p:grpSpPr>
        <p:pic>
          <p:nvPicPr>
            <p:cNvPr id="14" name="Picture 13" descr="Photo of Bill Curtis-Davidson">
              <a:extLst>
                <a:ext uri="{FF2B5EF4-FFF2-40B4-BE49-F238E27FC236}">
                  <a16:creationId xmlns:a16="http://schemas.microsoft.com/office/drawing/2014/main" id="{64E0AFA9-4843-1749-B320-F959AFC0709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
            <a:stretch/>
          </p:blipFill>
          <p:spPr>
            <a:xfrm>
              <a:off x="850534" y="2360485"/>
              <a:ext cx="1358900" cy="1905235"/>
            </a:xfrm>
            <a:prstGeom prst="rect">
              <a:avLst/>
            </a:prstGeom>
          </p:spPr>
        </p:pic>
        <p:sp>
          <p:nvSpPr>
            <p:cNvPr id="15" name="TextBox 14" descr="Bill Curtis-Davidson&#10;Sr. Director, Strategic Consulting Services&#10;Level Access">
              <a:extLst>
                <a:ext uri="{FF2B5EF4-FFF2-40B4-BE49-F238E27FC236}">
                  <a16:creationId xmlns:a16="http://schemas.microsoft.com/office/drawing/2014/main" id="{186B6B70-0CAC-2A49-9DA2-FA541071A3E4}"/>
                </a:ext>
              </a:extLst>
            </p:cNvPr>
            <p:cNvSpPr txBox="1"/>
            <p:nvPr/>
          </p:nvSpPr>
          <p:spPr>
            <a:xfrm>
              <a:off x="2343438" y="3396260"/>
              <a:ext cx="4576520" cy="923330"/>
            </a:xfrm>
            <a:prstGeom prst="rect">
              <a:avLst/>
            </a:prstGeom>
            <a:noFill/>
          </p:spPr>
          <p:txBody>
            <a:bodyPr wrap="square" rtlCol="0" anchor="t">
              <a:spAutoFit/>
            </a:bodyPr>
            <a:lstStyle/>
            <a:p>
              <a:pPr>
                <a:lnSpc>
                  <a:spcPct val="90000"/>
                </a:lnSpc>
              </a:pPr>
              <a:r>
                <a:rPr lang="en-US" sz="2400" b="1" dirty="0">
                  <a:solidFill>
                    <a:srgbClr val="323232"/>
                  </a:solidFill>
                  <a:latin typeface="Arial" charset="0"/>
                  <a:ea typeface="Arial" charset="0"/>
                  <a:cs typeface="Arial" charset="0"/>
                </a:rPr>
                <a:t>Bill Curtis-Davidson</a:t>
              </a:r>
            </a:p>
            <a:p>
              <a:pPr>
                <a:lnSpc>
                  <a:spcPct val="90000"/>
                </a:lnSpc>
              </a:pPr>
              <a:r>
                <a:rPr lang="en-US" dirty="0">
                  <a:solidFill>
                    <a:srgbClr val="323232"/>
                  </a:solidFill>
                  <a:latin typeface="Arial" charset="0"/>
                  <a:ea typeface="Arial" charset="0"/>
                  <a:cs typeface="Arial" charset="0"/>
                </a:rPr>
                <a:t>Sr. Director, Strategic Consulting Services</a:t>
              </a:r>
            </a:p>
            <a:p>
              <a:pPr>
                <a:lnSpc>
                  <a:spcPct val="90000"/>
                </a:lnSpc>
              </a:pPr>
              <a:r>
                <a:rPr lang="en-US" dirty="0">
                  <a:solidFill>
                    <a:srgbClr val="323232"/>
                  </a:solidFill>
                  <a:latin typeface="Arial" charset="0"/>
                  <a:ea typeface="Arial" charset="0"/>
                  <a:cs typeface="Arial" charset="0"/>
                  <a:hlinkClick r:id="rId3"/>
                </a:rPr>
                <a:t>bill.curtis-davidson@levelaccess.com</a:t>
              </a:r>
              <a:r>
                <a:rPr lang="en-US">
                  <a:solidFill>
                    <a:srgbClr val="323232"/>
                  </a:solidFill>
                  <a:latin typeface="Arial" charset="0"/>
                  <a:ea typeface="Arial" charset="0"/>
                  <a:cs typeface="Arial" charset="0"/>
                </a:rPr>
                <a:t> </a:t>
              </a:r>
            </a:p>
          </p:txBody>
        </p:sp>
      </p:grpSp>
      <p:sp>
        <p:nvSpPr>
          <p:cNvPr id="16" name="Content Placeholder 2">
            <a:extLst>
              <a:ext uri="{FF2B5EF4-FFF2-40B4-BE49-F238E27FC236}">
                <a16:creationId xmlns:a16="http://schemas.microsoft.com/office/drawing/2014/main" id="{0B2D537E-3AB6-724C-A262-D772DC4C3852}"/>
              </a:ext>
            </a:extLst>
          </p:cNvPr>
          <p:cNvSpPr txBox="1">
            <a:spLocks/>
          </p:cNvSpPr>
          <p:nvPr/>
        </p:nvSpPr>
        <p:spPr>
          <a:xfrm>
            <a:off x="7350527" y="1763224"/>
            <a:ext cx="4652750" cy="4911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sz="3200" b="1" dirty="0">
                <a:solidFill>
                  <a:srgbClr val="323232"/>
                </a:solidFill>
              </a:rPr>
              <a:t>Follow Us</a:t>
            </a:r>
          </a:p>
          <a:p>
            <a:pPr marL="0" indent="0">
              <a:buFont typeface="Arial"/>
              <a:buNone/>
              <a:defRPr/>
            </a:pPr>
            <a:endParaRPr lang="en-US" dirty="0">
              <a:solidFill>
                <a:srgbClr val="323232"/>
              </a:solidFill>
            </a:endParaRPr>
          </a:p>
          <a:p>
            <a:pPr marL="0" indent="0">
              <a:buFont typeface="Arial"/>
              <a:buNone/>
              <a:defRPr/>
            </a:pPr>
            <a:endParaRPr lang="en-US" dirty="0">
              <a:solidFill>
                <a:srgbClr val="323232"/>
              </a:solidFill>
            </a:endParaRPr>
          </a:p>
        </p:txBody>
      </p:sp>
      <p:pic>
        <p:nvPicPr>
          <p:cNvPr id="17" name="Picture 3" descr="Twitter logo">
            <a:extLst>
              <a:ext uri="{FF2B5EF4-FFF2-40B4-BE49-F238E27FC236}">
                <a16:creationId xmlns:a16="http://schemas.microsoft.com/office/drawing/2014/main" id="{6FA240A5-38AF-2944-AEAD-9142A76332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auto">
          <a:xfrm>
            <a:off x="7553929" y="2466134"/>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7CEC122E-1EA4-924B-B2AE-424190E7F5EB}"/>
              </a:ext>
            </a:extLst>
          </p:cNvPr>
          <p:cNvSpPr txBox="1">
            <a:spLocks noChangeArrowheads="1"/>
          </p:cNvSpPr>
          <p:nvPr/>
        </p:nvSpPr>
        <p:spPr bwMode="auto">
          <a:xfrm>
            <a:off x="8534071" y="2608979"/>
            <a:ext cx="27877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5"/>
              </a:rPr>
              <a:t>@LevelAccessA11y</a:t>
            </a:r>
            <a:endParaRPr lang="en-US" altLang="en-US" sz="2000" dirty="0">
              <a:solidFill>
                <a:srgbClr val="000000"/>
              </a:solidFill>
              <a:cs typeface="Arial" panose="020B0604020202020204" pitchFamily="34" charset="0"/>
            </a:endParaRPr>
          </a:p>
        </p:txBody>
      </p:sp>
      <p:pic>
        <p:nvPicPr>
          <p:cNvPr id="19" name="Picture 18" descr="LinkedIn logo">
            <a:extLst>
              <a:ext uri="{FF2B5EF4-FFF2-40B4-BE49-F238E27FC236}">
                <a16:creationId xmlns:a16="http://schemas.microsoft.com/office/drawing/2014/main" id="{05D04FCD-68D5-D740-99DE-0336DCD21F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auto">
          <a:xfrm>
            <a:off x="7595998" y="33704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7747E32-62AE-F740-A368-09533472B1CC}"/>
              </a:ext>
            </a:extLst>
          </p:cNvPr>
          <p:cNvSpPr txBox="1">
            <a:spLocks noChangeArrowheads="1"/>
          </p:cNvSpPr>
          <p:nvPr/>
        </p:nvSpPr>
        <p:spPr bwMode="auto">
          <a:xfrm>
            <a:off x="8534071" y="3551438"/>
            <a:ext cx="26686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7"/>
              </a:rPr>
              <a:t>Level Access</a:t>
            </a:r>
            <a:endParaRPr lang="en-US" altLang="en-US" sz="2000" dirty="0">
              <a:solidFill>
                <a:srgbClr val="000000"/>
              </a:solidFill>
              <a:cs typeface="Arial" panose="020B0604020202020204" pitchFamily="34" charset="0"/>
            </a:endParaRPr>
          </a:p>
        </p:txBody>
      </p:sp>
      <p:pic>
        <p:nvPicPr>
          <p:cNvPr id="21" name="Picture 7" descr="Facebook logo">
            <a:extLst>
              <a:ext uri="{FF2B5EF4-FFF2-40B4-BE49-F238E27FC236}">
                <a16:creationId xmlns:a16="http://schemas.microsoft.com/office/drawing/2014/main" id="{96815BCA-5437-4A4C-9B37-60E056EACF5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auto">
          <a:xfrm>
            <a:off x="7595998" y="4396934"/>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13E27653-8374-DA48-8BA4-058DD29E188F}"/>
              </a:ext>
            </a:extLst>
          </p:cNvPr>
          <p:cNvSpPr txBox="1">
            <a:spLocks noChangeArrowheads="1"/>
          </p:cNvSpPr>
          <p:nvPr/>
        </p:nvSpPr>
        <p:spPr bwMode="auto">
          <a:xfrm>
            <a:off x="8534071" y="4549881"/>
            <a:ext cx="2722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hlinkClick r:id="rId9"/>
              </a:rPr>
              <a:t>Level Access</a:t>
            </a:r>
            <a:endParaRPr lang="en-US" altLang="en-US" sz="2000" dirty="0"/>
          </a:p>
        </p:txBody>
      </p:sp>
      <p:pic>
        <p:nvPicPr>
          <p:cNvPr id="23" name="Picture 22" descr="WordPress logo">
            <a:extLst>
              <a:ext uri="{FF2B5EF4-FFF2-40B4-BE49-F238E27FC236}">
                <a16:creationId xmlns:a16="http://schemas.microsoft.com/office/drawing/2014/main" id="{DD883970-1677-754C-81DD-6CB18D11D2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36594" y="5323768"/>
            <a:ext cx="920496" cy="926592"/>
          </a:xfrm>
          <a:prstGeom prst="rect">
            <a:avLst/>
          </a:prstGeom>
        </p:spPr>
      </p:pic>
      <p:sp>
        <p:nvSpPr>
          <p:cNvPr id="24" name="TextBox 13">
            <a:extLst>
              <a:ext uri="{FF2B5EF4-FFF2-40B4-BE49-F238E27FC236}">
                <a16:creationId xmlns:a16="http://schemas.microsoft.com/office/drawing/2014/main" id="{FA37CA03-D2BF-B74B-9352-139BD0383092}"/>
              </a:ext>
            </a:extLst>
          </p:cNvPr>
          <p:cNvSpPr txBox="1">
            <a:spLocks noChangeArrowheads="1"/>
          </p:cNvSpPr>
          <p:nvPr/>
        </p:nvSpPr>
        <p:spPr bwMode="auto">
          <a:xfrm>
            <a:off x="8534071" y="5586469"/>
            <a:ext cx="30529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2000" dirty="0">
                <a:solidFill>
                  <a:srgbClr val="000000"/>
                </a:solidFill>
                <a:cs typeface="Arial" panose="020B0604020202020204" pitchFamily="34" charset="0"/>
                <a:hlinkClick r:id="rId11"/>
              </a:rPr>
              <a:t>Level Access Blog</a:t>
            </a:r>
            <a:r>
              <a:rPr lang="en-US" altLang="en-US" sz="2000" dirty="0">
                <a:solidFill>
                  <a:srgbClr val="000000"/>
                </a:solidFill>
                <a:cs typeface="Arial" panose="020B0604020202020204" pitchFamily="34" charset="0"/>
              </a:rPr>
              <a:t> </a:t>
            </a:r>
          </a:p>
        </p:txBody>
      </p:sp>
      <p:sp>
        <p:nvSpPr>
          <p:cNvPr id="5" name="Slide Number Placeholder 4"/>
          <p:cNvSpPr>
            <a:spLocks noGrp="1"/>
          </p:cNvSpPr>
          <p:nvPr>
            <p:ph type="sldNum" sz="quarter" idx="4"/>
          </p:nvPr>
        </p:nvSpPr>
        <p:spPr/>
        <p:txBody>
          <a:bodyPr/>
          <a:lstStyle/>
          <a:p>
            <a:fld id="{2030EA8A-DA75-3443-B9EE-A63E33F4F203}" type="slidenum">
              <a:rPr lang="en-US" smtClean="0"/>
              <a:pPr/>
              <a:t>22</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25" name="Rectangle 24">
            <a:extLst>
              <a:ext uri="{FF2B5EF4-FFF2-40B4-BE49-F238E27FC236}">
                <a16:creationId xmlns:a16="http://schemas.microsoft.com/office/drawing/2014/main" id="{4A2366B2-1F4A-D242-AFBC-A9E6D0CFE33E}"/>
              </a:ext>
            </a:extLst>
          </p:cNvPr>
          <p:cNvSpPr/>
          <p:nvPr/>
        </p:nvSpPr>
        <p:spPr>
          <a:xfrm>
            <a:off x="810227" y="6093992"/>
            <a:ext cx="6169702" cy="307777"/>
          </a:xfrm>
          <a:prstGeom prst="rect">
            <a:avLst/>
          </a:prstGeom>
        </p:spPr>
        <p:txBody>
          <a:bodyPr wrap="none">
            <a:spAutoFit/>
          </a:bodyPr>
          <a:lstStyle/>
          <a:p>
            <a:r>
              <a:rPr lang="en-US" sz="1400" i="1" dirty="0">
                <a:solidFill>
                  <a:srgbClr val="000000"/>
                </a:solidFill>
                <a:latin typeface="Arial" panose="020B0604020202020204" pitchFamily="34" charset="0"/>
                <a:cs typeface="Arial" panose="020B0604020202020204" pitchFamily="34" charset="0"/>
              </a:rPr>
              <a:t>Slide Deck Available for Download at: </a:t>
            </a:r>
            <a:r>
              <a:rPr lang="en-US" sz="1400" i="1" dirty="0">
                <a:solidFill>
                  <a:srgbClr val="000000"/>
                </a:solidFill>
                <a:latin typeface="Arial" panose="020B0604020202020204" pitchFamily="34" charset="0"/>
                <a:cs typeface="Arial" panose="020B0604020202020204" pitchFamily="34" charset="0"/>
                <a:hlinkClick r:id="rId12"/>
              </a:rPr>
              <a:t>https://www.levelaccess.com/csun18/</a:t>
            </a:r>
            <a:endParaRPr lang="en-US" sz="1400" i="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265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783831"/>
            <a:ext cx="6260123" cy="2368444"/>
          </a:xfrm>
        </p:spPr>
        <p:txBody>
          <a:bodyPr>
            <a:normAutofit/>
          </a:bodyPr>
          <a:lstStyle/>
          <a:p>
            <a:r>
              <a:rPr lang="en-US" cap="none" dirty="0"/>
              <a:t>State of the Industry</a:t>
            </a:r>
          </a:p>
        </p:txBody>
      </p:sp>
    </p:spTree>
    <p:extLst>
      <p:ext uri="{BB962C8B-B14F-4D97-AF65-F5344CB8AC3E}">
        <p14:creationId xmlns:p14="http://schemas.microsoft.com/office/powerpoint/2010/main" val="240373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of the Industry – 10 Years Ago</a:t>
            </a:r>
          </a:p>
        </p:txBody>
      </p:sp>
      <p:sp>
        <p:nvSpPr>
          <p:cNvPr id="5" name="Subtitle 4"/>
          <p:cNvSpPr>
            <a:spLocks noGrp="1"/>
          </p:cNvSpPr>
          <p:nvPr>
            <p:ph type="subTitle" idx="12"/>
          </p:nvPr>
        </p:nvSpPr>
        <p:spPr>
          <a:xfrm>
            <a:off x="838200" y="971550"/>
            <a:ext cx="10515600" cy="505099"/>
          </a:xfrm>
        </p:spPr>
        <p:txBody>
          <a:bodyPr>
            <a:normAutofit/>
          </a:bodyPr>
          <a:lstStyle/>
          <a:p>
            <a:r>
              <a:rPr lang="en-US" dirty="0"/>
              <a:t>Technical feasibility but no clear industry regulations or standards</a:t>
            </a:r>
          </a:p>
        </p:txBody>
      </p:sp>
      <p:pic>
        <p:nvPicPr>
          <p:cNvPr id="10" name="Picture 3" descr="Image of a blind man with headset using the Accessible IBM Airline Self-Service Kiosk at CSUN 2008. The person has tactilely located the EZ Access® keypad and is using it and the speech output to complete the check-in transaction.">
            <a:extLst>
              <a:ext uri="{FF2B5EF4-FFF2-40B4-BE49-F238E27FC236}">
                <a16:creationId xmlns:a16="http://schemas.microsoft.com/office/drawing/2014/main" id="{01BEA069-4AF4-4F4C-B01E-B7717179B954}"/>
              </a:ext>
            </a:extLst>
          </p:cNvPr>
          <p:cNvPicPr>
            <a:picLocks noChangeAspect="1" noChangeArrowheads="1"/>
          </p:cNvPicPr>
          <p:nvPr/>
        </p:nvPicPr>
        <p:blipFill>
          <a:blip r:embed="rId3">
            <a:lum bright="2000" contrast="4000"/>
            <a:extLst>
              <a:ext uri="{28A0092B-C50C-407E-A947-70E740481C1C}">
                <a14:useLocalDpi xmlns:a14="http://schemas.microsoft.com/office/drawing/2010/main" val="0"/>
              </a:ext>
            </a:extLst>
          </a:blip>
          <a:srcRect/>
          <a:stretch>
            <a:fillRect/>
          </a:stretch>
        </p:blipFill>
        <p:spPr bwMode="auto">
          <a:xfrm>
            <a:off x="6506073" y="1731902"/>
            <a:ext cx="4614872" cy="4522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4" descr="Purple box"/>
          <p:cNvSpPr/>
          <p:nvPr/>
        </p:nvSpPr>
        <p:spPr>
          <a:xfrm>
            <a:off x="682272" y="1709154"/>
            <a:ext cx="6680575" cy="4557502"/>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552C9F"/>
          </a:solidFill>
          <a:ln>
            <a:solidFill>
              <a:srgbClr val="552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Regular" charset="0"/>
            </a:endParaRPr>
          </a:p>
        </p:txBody>
      </p:sp>
      <p:pic>
        <p:nvPicPr>
          <p:cNvPr id="9" name="Picture 8" descr="semi transparent color box used as a style accent to the photo on the slide "/>
          <p:cNvPicPr>
            <a:picLocks noChangeAspect="1"/>
          </p:cNvPicPr>
          <p:nvPr/>
        </p:nvPicPr>
        <p:blipFill rotWithShape="1">
          <a:blip r:embed="rId4" cstate="screen">
            <a:alphaModFix amt="44000"/>
            <a:extLst>
              <a:ext uri="{BEBA8EAE-BF5A-486C-A8C5-ECC9F3942E4B}">
                <a14:imgProps xmlns:a14="http://schemas.microsoft.com/office/drawing/2010/main">
                  <a14:imgLayer r:embed="rId5">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a:off x="5301997" y="2006766"/>
            <a:ext cx="5818948" cy="3807589"/>
          </a:xfrm>
          <a:prstGeom prst="rect">
            <a:avLst/>
          </a:prstGeom>
          <a:effectLst/>
        </p:spPr>
      </p:pic>
      <p:sp>
        <p:nvSpPr>
          <p:cNvPr id="4" name="Content Placeholder 3"/>
          <p:cNvSpPr>
            <a:spLocks noGrp="1"/>
          </p:cNvSpPr>
          <p:nvPr>
            <p:ph idx="1"/>
          </p:nvPr>
        </p:nvSpPr>
        <p:spPr>
          <a:xfrm>
            <a:off x="838200" y="1858559"/>
            <a:ext cx="4806696" cy="4557232"/>
          </a:xfrm>
        </p:spPr>
        <p:txBody>
          <a:bodyPr>
            <a:noAutofit/>
          </a:bodyPr>
          <a:lstStyle/>
          <a:p>
            <a:pPr>
              <a:lnSpc>
                <a:spcPct val="100000"/>
              </a:lnSpc>
            </a:pPr>
            <a:r>
              <a:rPr lang="en-US" sz="2300" b="1" dirty="0"/>
              <a:t>CSUN 2008</a:t>
            </a:r>
          </a:p>
          <a:p>
            <a:pPr>
              <a:lnSpc>
                <a:spcPct val="100000"/>
              </a:lnSpc>
            </a:pPr>
            <a:r>
              <a:rPr lang="en-US" sz="2300" b="1" dirty="0"/>
              <a:t>IBM’s first accessible air kiosk demo in CSUN exhibit hall</a:t>
            </a:r>
          </a:p>
          <a:p>
            <a:pPr>
              <a:lnSpc>
                <a:spcPct val="100000"/>
              </a:lnSpc>
            </a:pPr>
            <a:r>
              <a:rPr lang="en-US" sz="2300" b="1" dirty="0"/>
              <a:t>Article in “Check-In” Magazine</a:t>
            </a:r>
          </a:p>
          <a:p>
            <a:pPr>
              <a:lnSpc>
                <a:spcPct val="100000"/>
              </a:lnSpc>
            </a:pPr>
            <a:r>
              <a:rPr lang="en-US" sz="2300" b="1" dirty="0"/>
              <a:t>Work with IATA CUSS standards development committee</a:t>
            </a:r>
          </a:p>
          <a:p>
            <a:pPr>
              <a:lnSpc>
                <a:spcPct val="100000"/>
              </a:lnSpc>
            </a:pPr>
            <a:r>
              <a:rPr lang="en-US" sz="2300" b="1" dirty="0"/>
              <a:t>HW and check-in SW vendors, and air carriers, had no agreed-upon standards</a:t>
            </a:r>
          </a:p>
        </p:txBody>
      </p:sp>
      <p:sp>
        <p:nvSpPr>
          <p:cNvPr id="6" name="Slide Number Placeholder 5"/>
          <p:cNvSpPr>
            <a:spLocks noGrp="1"/>
          </p:cNvSpPr>
          <p:nvPr>
            <p:ph type="sldNum" sz="quarter" idx="4"/>
          </p:nvPr>
        </p:nvSpPr>
        <p:spPr/>
        <p:txBody>
          <a:bodyPr/>
          <a:lstStyle/>
          <a:p>
            <a:fld id="{2030EA8A-DA75-3443-B9EE-A63E33F4F203}" type="slidenum">
              <a:rPr lang="en-US" smtClean="0"/>
              <a:pPr/>
              <a:t>4</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69918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of the Industry – 2018 </a:t>
            </a:r>
          </a:p>
        </p:txBody>
      </p:sp>
      <p:sp>
        <p:nvSpPr>
          <p:cNvPr id="5" name="Subtitle 4"/>
          <p:cNvSpPr>
            <a:spLocks noGrp="1"/>
          </p:cNvSpPr>
          <p:nvPr>
            <p:ph type="subTitle" idx="12"/>
          </p:nvPr>
        </p:nvSpPr>
        <p:spPr>
          <a:xfrm>
            <a:off x="838200" y="971550"/>
            <a:ext cx="10515600" cy="505099"/>
          </a:xfrm>
        </p:spPr>
        <p:txBody>
          <a:bodyPr>
            <a:normAutofit/>
          </a:bodyPr>
          <a:lstStyle/>
          <a:p>
            <a:r>
              <a:rPr lang="en-US" dirty="0"/>
              <a:t>Accessible air kiosks are now becoming more commonplace in U.S. Airports</a:t>
            </a:r>
          </a:p>
        </p:txBody>
      </p:sp>
      <p:pic>
        <p:nvPicPr>
          <p:cNvPr id="10" name="Picture 9" descr="Various installed airline kiosks from (Left to Right, Top to Bottom): United Airlines, Southwest Airlines, American Airlines, Alaska Airlines, Frontier Airlines">
            <a:extLst>
              <a:ext uri="{FF2B5EF4-FFF2-40B4-BE49-F238E27FC236}">
                <a16:creationId xmlns:a16="http://schemas.microsoft.com/office/drawing/2014/main" id="{485519C4-8E9D-3047-9B1E-B18C763FD7A2}"/>
              </a:ext>
            </a:extLst>
          </p:cNvPr>
          <p:cNvPicPr>
            <a:picLocks noChangeAspect="1"/>
          </p:cNvPicPr>
          <p:nvPr/>
        </p:nvPicPr>
        <p:blipFill>
          <a:blip r:embed="rId3"/>
          <a:stretch>
            <a:fillRect/>
          </a:stretch>
        </p:blipFill>
        <p:spPr>
          <a:xfrm>
            <a:off x="6063619" y="1755455"/>
            <a:ext cx="5384800" cy="4511202"/>
          </a:xfrm>
          <a:prstGeom prst="rect">
            <a:avLst/>
          </a:prstGeom>
        </p:spPr>
      </p:pic>
      <p:sp>
        <p:nvSpPr>
          <p:cNvPr id="8" name="Rectangle 14" descr="Blue box"/>
          <p:cNvSpPr/>
          <p:nvPr/>
        </p:nvSpPr>
        <p:spPr>
          <a:xfrm>
            <a:off x="682272" y="1709154"/>
            <a:ext cx="6680575" cy="4557502"/>
          </a:xfrm>
          <a:custGeom>
            <a:avLst/>
            <a:gdLst>
              <a:gd name="connsiteX0" fmla="*/ 0 w 3975434"/>
              <a:gd name="connsiteY0" fmla="*/ 0 h 4039077"/>
              <a:gd name="connsiteX1" fmla="*/ 3975434 w 3975434"/>
              <a:gd name="connsiteY1" fmla="*/ 0 h 4039077"/>
              <a:gd name="connsiteX2" fmla="*/ 3975434 w 3975434"/>
              <a:gd name="connsiteY2" fmla="*/ 4039077 h 4039077"/>
              <a:gd name="connsiteX3" fmla="*/ 0 w 3975434"/>
              <a:gd name="connsiteY3" fmla="*/ 4039077 h 4039077"/>
              <a:gd name="connsiteX4" fmla="*/ 0 w 3975434"/>
              <a:gd name="connsiteY4" fmla="*/ 0 h 4039077"/>
              <a:gd name="connsiteX0" fmla="*/ 0 w 4488781"/>
              <a:gd name="connsiteY0" fmla="*/ 0 h 4055119"/>
              <a:gd name="connsiteX1" fmla="*/ 3975434 w 4488781"/>
              <a:gd name="connsiteY1" fmla="*/ 0 h 4055119"/>
              <a:gd name="connsiteX2" fmla="*/ 4488781 w 4488781"/>
              <a:gd name="connsiteY2" fmla="*/ 4055119 h 4055119"/>
              <a:gd name="connsiteX3" fmla="*/ 0 w 4488781"/>
              <a:gd name="connsiteY3" fmla="*/ 4039077 h 4055119"/>
              <a:gd name="connsiteX4" fmla="*/ 0 w 4488781"/>
              <a:gd name="connsiteY4" fmla="*/ 0 h 4055119"/>
              <a:gd name="connsiteX0" fmla="*/ 0 w 4488781"/>
              <a:gd name="connsiteY0" fmla="*/ 0 h 4055119"/>
              <a:gd name="connsiteX1" fmla="*/ 3734802 w 4488781"/>
              <a:gd name="connsiteY1" fmla="*/ 16042 h 4055119"/>
              <a:gd name="connsiteX2" fmla="*/ 4488781 w 4488781"/>
              <a:gd name="connsiteY2" fmla="*/ 4055119 h 4055119"/>
              <a:gd name="connsiteX3" fmla="*/ 0 w 4488781"/>
              <a:gd name="connsiteY3" fmla="*/ 4039077 h 4055119"/>
              <a:gd name="connsiteX4" fmla="*/ 0 w 4488781"/>
              <a:gd name="connsiteY4" fmla="*/ 0 h 4055119"/>
              <a:gd name="connsiteX0" fmla="*/ 0 w 4402450"/>
              <a:gd name="connsiteY0" fmla="*/ 0 h 4066055"/>
              <a:gd name="connsiteX1" fmla="*/ 3734802 w 4402450"/>
              <a:gd name="connsiteY1" fmla="*/ 16042 h 4066055"/>
              <a:gd name="connsiteX2" fmla="*/ 4402450 w 4402450"/>
              <a:gd name="connsiteY2" fmla="*/ 4066055 h 4066055"/>
              <a:gd name="connsiteX3" fmla="*/ 0 w 4402450"/>
              <a:gd name="connsiteY3" fmla="*/ 4039077 h 4066055"/>
              <a:gd name="connsiteX4" fmla="*/ 0 w 4402450"/>
              <a:gd name="connsiteY4" fmla="*/ 0 h 4066055"/>
              <a:gd name="connsiteX0" fmla="*/ 0 w 4347512"/>
              <a:gd name="connsiteY0" fmla="*/ 0 h 4076991"/>
              <a:gd name="connsiteX1" fmla="*/ 3734802 w 4347512"/>
              <a:gd name="connsiteY1" fmla="*/ 16042 h 4076991"/>
              <a:gd name="connsiteX2" fmla="*/ 4347512 w 4347512"/>
              <a:gd name="connsiteY2" fmla="*/ 4076991 h 4076991"/>
              <a:gd name="connsiteX3" fmla="*/ 0 w 4347512"/>
              <a:gd name="connsiteY3" fmla="*/ 4039077 h 4076991"/>
              <a:gd name="connsiteX4" fmla="*/ 0 w 4347512"/>
              <a:gd name="connsiteY4" fmla="*/ 0 h 4076991"/>
              <a:gd name="connsiteX0" fmla="*/ 0 w 4347512"/>
              <a:gd name="connsiteY0" fmla="*/ 0 h 4076991"/>
              <a:gd name="connsiteX1" fmla="*/ 3774043 w 4347512"/>
              <a:gd name="connsiteY1" fmla="*/ 26978 h 4076991"/>
              <a:gd name="connsiteX2" fmla="*/ 4347512 w 4347512"/>
              <a:gd name="connsiteY2" fmla="*/ 4076991 h 4076991"/>
              <a:gd name="connsiteX3" fmla="*/ 0 w 4347512"/>
              <a:gd name="connsiteY3" fmla="*/ 4039077 h 4076991"/>
              <a:gd name="connsiteX4" fmla="*/ 0 w 4347512"/>
              <a:gd name="connsiteY4" fmla="*/ 0 h 4076991"/>
              <a:gd name="connsiteX0" fmla="*/ 0 w 4300423"/>
              <a:gd name="connsiteY0" fmla="*/ 0 h 4087927"/>
              <a:gd name="connsiteX1" fmla="*/ 3774043 w 4300423"/>
              <a:gd name="connsiteY1" fmla="*/ 26978 h 4087927"/>
              <a:gd name="connsiteX2" fmla="*/ 4300423 w 4300423"/>
              <a:gd name="connsiteY2" fmla="*/ 4087927 h 4087927"/>
              <a:gd name="connsiteX3" fmla="*/ 0 w 4300423"/>
              <a:gd name="connsiteY3" fmla="*/ 4039077 h 4087927"/>
              <a:gd name="connsiteX4" fmla="*/ 0 w 4300423"/>
              <a:gd name="connsiteY4" fmla="*/ 0 h 408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423" h="4087927">
                <a:moveTo>
                  <a:pt x="0" y="0"/>
                </a:moveTo>
                <a:lnTo>
                  <a:pt x="3774043" y="26978"/>
                </a:lnTo>
                <a:lnTo>
                  <a:pt x="4300423" y="4087927"/>
                </a:lnTo>
                <a:lnTo>
                  <a:pt x="0" y="4039077"/>
                </a:lnTo>
                <a:lnTo>
                  <a:pt x="0" y="0"/>
                </a:lnTo>
                <a:close/>
              </a:path>
            </a:pathLst>
          </a:custGeom>
          <a:solidFill>
            <a:srgbClr val="3359EC"/>
          </a:solidFill>
          <a:ln>
            <a:solidFill>
              <a:srgbClr val="4B7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Regular" charset="0"/>
            </a:endParaRPr>
          </a:p>
        </p:txBody>
      </p:sp>
      <p:pic>
        <p:nvPicPr>
          <p:cNvPr id="9" name="Picture 8" descr="semi transparent color box used as a style accent to the photo on the slide "/>
          <p:cNvPicPr>
            <a:picLocks noChangeAspect="1"/>
          </p:cNvPicPr>
          <p:nvPr/>
        </p:nvPicPr>
        <p:blipFill rotWithShape="1">
          <a:blip r:embed="rId4" cstate="screen">
            <a:alphaModFix amt="44000"/>
            <a:extLst>
              <a:ext uri="{BEBA8EAE-BF5A-486C-A8C5-ECC9F3942E4B}">
                <a14:imgProps xmlns:a14="http://schemas.microsoft.com/office/drawing/2010/main">
                  <a14:imgLayer r:embed="rId5">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a:off x="5301996" y="2006766"/>
            <a:ext cx="6146423" cy="3807589"/>
          </a:xfrm>
          <a:prstGeom prst="rect">
            <a:avLst/>
          </a:prstGeom>
          <a:effectLst/>
        </p:spPr>
      </p:pic>
      <p:sp>
        <p:nvSpPr>
          <p:cNvPr id="4" name="Content Placeholder 3"/>
          <p:cNvSpPr>
            <a:spLocks noGrp="1"/>
          </p:cNvSpPr>
          <p:nvPr>
            <p:ph idx="1"/>
          </p:nvPr>
        </p:nvSpPr>
        <p:spPr>
          <a:xfrm>
            <a:off x="763248" y="1978479"/>
            <a:ext cx="4992877" cy="4137976"/>
          </a:xfrm>
        </p:spPr>
        <p:txBody>
          <a:bodyPr>
            <a:normAutofit/>
          </a:bodyPr>
          <a:lstStyle/>
          <a:p>
            <a:pPr>
              <a:spcAft>
                <a:spcPts val="600"/>
              </a:spcAft>
            </a:pPr>
            <a:r>
              <a:rPr lang="en-US" b="1" dirty="0"/>
              <a:t>HW / check-in SW vendors, </a:t>
            </a:r>
            <a:br>
              <a:rPr lang="en-US" b="1" dirty="0"/>
            </a:br>
            <a:r>
              <a:rPr lang="en-US" b="1" dirty="0"/>
              <a:t>and air carriers, have agreed-upon standards (DOT &amp; IATA)</a:t>
            </a:r>
          </a:p>
          <a:p>
            <a:pPr>
              <a:spcAft>
                <a:spcPts val="600"/>
              </a:spcAft>
            </a:pPr>
            <a:r>
              <a:rPr lang="en-US" b="1" dirty="0"/>
              <a:t>Multiple HW vendor solutions</a:t>
            </a:r>
          </a:p>
          <a:p>
            <a:pPr>
              <a:spcAft>
                <a:spcPts val="600"/>
              </a:spcAft>
            </a:pPr>
            <a:r>
              <a:rPr lang="en-US" b="1" dirty="0"/>
              <a:t>SW / Airline developed solutions</a:t>
            </a:r>
          </a:p>
          <a:p>
            <a:pPr>
              <a:spcAft>
                <a:spcPts val="600"/>
              </a:spcAft>
            </a:pPr>
            <a:r>
              <a:rPr lang="en-US" b="1" dirty="0"/>
              <a:t>Installed base of units in place</a:t>
            </a:r>
          </a:p>
          <a:p>
            <a:pPr>
              <a:spcAft>
                <a:spcPts val="600"/>
              </a:spcAft>
            </a:pPr>
            <a:r>
              <a:rPr lang="en-US" b="1" dirty="0"/>
              <a:t>Still much room for UX improvement – e.g. Speech </a:t>
            </a:r>
          </a:p>
          <a:p>
            <a:endParaRPr lang="en-US" b="1" dirty="0"/>
          </a:p>
        </p:txBody>
      </p:sp>
      <p:sp>
        <p:nvSpPr>
          <p:cNvPr id="6" name="Slide Number Placeholder 5"/>
          <p:cNvSpPr>
            <a:spLocks noGrp="1"/>
          </p:cNvSpPr>
          <p:nvPr>
            <p:ph type="sldNum" sz="quarter" idx="4"/>
          </p:nvPr>
        </p:nvSpPr>
        <p:spPr/>
        <p:txBody>
          <a:bodyPr/>
          <a:lstStyle/>
          <a:p>
            <a:fld id="{2030EA8A-DA75-3443-B9EE-A63E33F4F203}" type="slidenum">
              <a:rPr lang="en-US" smtClean="0"/>
              <a:pPr/>
              <a:t>5</a:t>
            </a:fld>
            <a:endParaRPr lang="en-US" dirty="0"/>
          </a:p>
        </p:txBody>
      </p:sp>
      <p:sp>
        <p:nvSpPr>
          <p:cNvPr id="2" name="Footer Placeholder 1"/>
          <p:cNvSpPr>
            <a:spLocks noGrp="1"/>
          </p:cNvSpPr>
          <p:nvPr>
            <p:ph type="ftr" sz="quarter" idx="10"/>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8554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of the Industry – Looking to Future </a:t>
            </a:r>
          </a:p>
        </p:txBody>
      </p:sp>
      <p:sp>
        <p:nvSpPr>
          <p:cNvPr id="5" name="Subtitle 4"/>
          <p:cNvSpPr>
            <a:spLocks noGrp="1"/>
          </p:cNvSpPr>
          <p:nvPr>
            <p:ph type="subTitle" idx="10"/>
          </p:nvPr>
        </p:nvSpPr>
        <p:spPr>
          <a:xfrm>
            <a:off x="838200" y="985838"/>
            <a:ext cx="10515600" cy="490811"/>
          </a:xfrm>
        </p:spPr>
        <p:txBody>
          <a:bodyPr>
            <a:normAutofit/>
          </a:bodyPr>
          <a:lstStyle/>
          <a:p>
            <a:r>
              <a:rPr lang="en-US" dirty="0"/>
              <a:t>Where do we go from here?</a:t>
            </a:r>
          </a:p>
        </p:txBody>
      </p:sp>
      <p:pic>
        <p:nvPicPr>
          <p:cNvPr id="52" name="Picture 51" descr="Airline Industry Icon">
            <a:extLst>
              <a:ext uri="{FF2B5EF4-FFF2-40B4-BE49-F238E27FC236}">
                <a16:creationId xmlns:a16="http://schemas.microsoft.com/office/drawing/2014/main" id="{4171407D-8892-7441-A67A-A2BF0D4DFB52}"/>
              </a:ext>
            </a:extLst>
          </p:cNvPr>
          <p:cNvPicPr>
            <a:picLocks noChangeAspect="1"/>
          </p:cNvPicPr>
          <p:nvPr/>
        </p:nvPicPr>
        <p:blipFill>
          <a:blip r:embed="rId3"/>
          <a:stretch>
            <a:fillRect/>
          </a:stretch>
        </p:blipFill>
        <p:spPr>
          <a:xfrm>
            <a:off x="643462" y="1579463"/>
            <a:ext cx="2171618" cy="2137329"/>
          </a:xfrm>
          <a:prstGeom prst="rect">
            <a:avLst/>
          </a:prstGeom>
        </p:spPr>
      </p:pic>
      <p:sp>
        <p:nvSpPr>
          <p:cNvPr id="25" name="Rectangle 24" descr="blue decorative box">
            <a:extLst>
              <a:ext uri="{FF2B5EF4-FFF2-40B4-BE49-F238E27FC236}">
                <a16:creationId xmlns:a16="http://schemas.microsoft.com/office/drawing/2014/main" id="{BEE6E854-401F-FF4C-98B1-7538FF6A4A24}"/>
              </a:ext>
            </a:extLst>
          </p:cNvPr>
          <p:cNvSpPr/>
          <p:nvPr/>
        </p:nvSpPr>
        <p:spPr>
          <a:xfrm>
            <a:off x="0" y="5104339"/>
            <a:ext cx="12192000" cy="810507"/>
          </a:xfrm>
          <a:prstGeom prst="rect">
            <a:avLst/>
          </a:prstGeom>
          <a:solidFill>
            <a:srgbClr val="3359EC">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semi transparent color box used as a style accent to the photo on the slide "/>
          <p:cNvPicPr>
            <a:picLocks noChangeAspect="1"/>
          </p:cNvPicPr>
          <p:nvPr/>
        </p:nvPicPr>
        <p:blipFill rotWithShape="1">
          <a:blip r:embed="rId4" cstate="screen">
            <a:alphaModFix amt="44000"/>
            <a:extLst>
              <a:ext uri="{BEBA8EAE-BF5A-486C-A8C5-ECC9F3942E4B}">
                <a14:imgProps xmlns:a14="http://schemas.microsoft.com/office/drawing/2010/main">
                  <a14:imgLayer r:embed="rId5">
                    <a14:imgEffect>
                      <a14:colorTemperature colorTemp="2551"/>
                    </a14:imgEffect>
                    <a14:imgEffect>
                      <a14:saturation sat="269000"/>
                    </a14:imgEffect>
                  </a14:imgLayer>
                </a14:imgProps>
              </a:ext>
              <a:ext uri="{28A0092B-C50C-407E-A947-70E740481C1C}">
                <a14:useLocalDpi xmlns:a14="http://schemas.microsoft.com/office/drawing/2010/main"/>
              </a:ext>
            </a:extLst>
          </a:blip>
          <a:srcRect l="4963" t="19181" r="26305" b="12748"/>
          <a:stretch/>
        </p:blipFill>
        <p:spPr>
          <a:xfrm flipV="1">
            <a:off x="1667435" y="1656025"/>
            <a:ext cx="9686366" cy="4545991"/>
          </a:xfrm>
          <a:prstGeom prst="rect">
            <a:avLst/>
          </a:prstGeom>
          <a:effectLst/>
        </p:spPr>
      </p:pic>
      <p:grpSp>
        <p:nvGrpSpPr>
          <p:cNvPr id="47" name="Group 46" descr="White accent / decorative line">
            <a:extLst>
              <a:ext uri="{FF2B5EF4-FFF2-40B4-BE49-F238E27FC236}">
                <a16:creationId xmlns:a16="http://schemas.microsoft.com/office/drawing/2014/main" id="{B2F0CED4-7F7C-3E41-BAE7-26A6CE792C08}"/>
              </a:ext>
            </a:extLst>
          </p:cNvPr>
          <p:cNvGrpSpPr/>
          <p:nvPr/>
        </p:nvGrpSpPr>
        <p:grpSpPr>
          <a:xfrm>
            <a:off x="6838122" y="1643935"/>
            <a:ext cx="2130424" cy="1343648"/>
            <a:chOff x="6838122" y="1643935"/>
            <a:chExt cx="2130424" cy="1199036"/>
          </a:xfrm>
        </p:grpSpPr>
        <p:sp>
          <p:nvSpPr>
            <p:cNvPr id="42" name="Parallelogram 41">
              <a:extLst>
                <a:ext uri="{FF2B5EF4-FFF2-40B4-BE49-F238E27FC236}">
                  <a16:creationId xmlns:a16="http://schemas.microsoft.com/office/drawing/2014/main" id="{67DB9AAA-013B-DE4C-94C5-D23D3830B8BE}"/>
                </a:ext>
              </a:extLst>
            </p:cNvPr>
            <p:cNvSpPr/>
            <p:nvPr/>
          </p:nvSpPr>
          <p:spPr>
            <a:xfrm>
              <a:off x="6838122" y="1656027"/>
              <a:ext cx="238538" cy="1186944"/>
            </a:xfrm>
            <a:prstGeom prst="parallelogram">
              <a:avLst>
                <a:gd name="adj" fmla="val 62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arallelogram 44">
              <a:extLst>
                <a:ext uri="{FF2B5EF4-FFF2-40B4-BE49-F238E27FC236}">
                  <a16:creationId xmlns:a16="http://schemas.microsoft.com/office/drawing/2014/main" id="{06A7D6DD-8055-F641-A0AA-7E8A199977CA}"/>
                </a:ext>
              </a:extLst>
            </p:cNvPr>
            <p:cNvSpPr/>
            <p:nvPr/>
          </p:nvSpPr>
          <p:spPr>
            <a:xfrm>
              <a:off x="7054985" y="1643935"/>
              <a:ext cx="553829" cy="1186944"/>
            </a:xfrm>
            <a:prstGeom prst="parallelogram">
              <a:avLst>
                <a:gd name="adj" fmla="val 242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arallelogram 45">
              <a:extLst>
                <a:ext uri="{FF2B5EF4-FFF2-40B4-BE49-F238E27FC236}">
                  <a16:creationId xmlns:a16="http://schemas.microsoft.com/office/drawing/2014/main" id="{33F1E98A-23F2-354B-B0E0-63737A21E3E2}"/>
                </a:ext>
              </a:extLst>
            </p:cNvPr>
            <p:cNvSpPr/>
            <p:nvPr/>
          </p:nvSpPr>
          <p:spPr>
            <a:xfrm>
              <a:off x="7589207" y="1656025"/>
              <a:ext cx="1379339" cy="1186944"/>
            </a:xfrm>
            <a:prstGeom prst="parallelogram">
              <a:avLst>
                <a:gd name="adj" fmla="val 9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descr="Airlines have worked to make their websites meet ACAA requirements beginning with core services (12-Dec-2015) and then entire websites (12-Dec-2016).  Now, airlines must monitor and maintain accessibility of those sites.">
            <a:extLst>
              <a:ext uri="{FF2B5EF4-FFF2-40B4-BE49-F238E27FC236}">
                <a16:creationId xmlns:a16="http://schemas.microsoft.com/office/drawing/2014/main" id="{EABF7F43-75A8-E74F-86A1-D0EAE1C9B4EC}"/>
              </a:ext>
            </a:extLst>
          </p:cNvPr>
          <p:cNvGrpSpPr/>
          <p:nvPr/>
        </p:nvGrpSpPr>
        <p:grpSpPr>
          <a:xfrm>
            <a:off x="131210" y="5189342"/>
            <a:ext cx="11222591" cy="640499"/>
            <a:chOff x="131210" y="5014531"/>
            <a:chExt cx="11222591" cy="640499"/>
          </a:xfrm>
        </p:grpSpPr>
        <p:sp>
          <p:nvSpPr>
            <p:cNvPr id="16" name="TextBox 15">
              <a:extLst>
                <a:ext uri="{FF2B5EF4-FFF2-40B4-BE49-F238E27FC236}">
                  <a16:creationId xmlns:a16="http://schemas.microsoft.com/office/drawing/2014/main" id="{9148364A-BCCF-744F-97D2-16426903DC02}"/>
                </a:ext>
              </a:extLst>
            </p:cNvPr>
            <p:cNvSpPr txBox="1"/>
            <p:nvPr/>
          </p:nvSpPr>
          <p:spPr>
            <a:xfrm>
              <a:off x="2235990" y="5033277"/>
              <a:ext cx="1778794" cy="618631"/>
            </a:xfrm>
            <a:prstGeom prst="rect">
              <a:avLst/>
            </a:prstGeom>
            <a:noFill/>
          </p:spPr>
          <p:txBody>
            <a:bodyPr wrap="square" rtlCol="0">
              <a:spAutoFit/>
            </a:bodyPr>
            <a:lstStyle/>
            <a:p>
              <a:pPr algn="ctr">
                <a:lnSpc>
                  <a:spcPct val="90000"/>
                </a:lnSpc>
              </a:pPr>
              <a:r>
                <a:rPr lang="en-US" sz="2000" b="1" dirty="0">
                  <a:solidFill>
                    <a:srgbClr val="323232"/>
                  </a:solidFill>
                </a:rPr>
                <a:t>12-Dec-2015</a:t>
              </a:r>
              <a:br>
                <a:rPr lang="en-US" sz="2000" dirty="0">
                  <a:solidFill>
                    <a:srgbClr val="323232"/>
                  </a:solidFill>
                </a:rPr>
              </a:br>
              <a:r>
                <a:rPr lang="en-US" dirty="0">
                  <a:solidFill>
                    <a:srgbClr val="323232"/>
                  </a:solidFill>
                </a:rPr>
                <a:t>Core services</a:t>
              </a:r>
              <a:endParaRPr lang="en-US" sz="2000" dirty="0">
                <a:solidFill>
                  <a:srgbClr val="323232"/>
                </a:solidFill>
              </a:endParaRPr>
            </a:p>
          </p:txBody>
        </p:sp>
        <p:sp>
          <p:nvSpPr>
            <p:cNvPr id="18" name="Rectangle 17">
              <a:extLst>
                <a:ext uri="{FF2B5EF4-FFF2-40B4-BE49-F238E27FC236}">
                  <a16:creationId xmlns:a16="http://schemas.microsoft.com/office/drawing/2014/main" id="{0FED248D-2E66-C649-B865-82DC61ED20B3}"/>
                </a:ext>
              </a:extLst>
            </p:cNvPr>
            <p:cNvSpPr/>
            <p:nvPr/>
          </p:nvSpPr>
          <p:spPr>
            <a:xfrm>
              <a:off x="131210" y="5019357"/>
              <a:ext cx="2212593" cy="615553"/>
            </a:xfrm>
            <a:prstGeom prst="rect">
              <a:avLst/>
            </a:prstGeom>
            <a:effectLst>
              <a:outerShdw blurRad="63500" sx="102000" sy="102000" algn="ctr" rotWithShape="0">
                <a:prstClr val="black">
                  <a:alpha val="40000"/>
                </a:prstClr>
              </a:outerShdw>
            </a:effectLst>
          </p:spPr>
          <p:txBody>
            <a:bodyPr wrap="none">
              <a:spAutoFit/>
            </a:bodyPr>
            <a:lstStyle/>
            <a:p>
              <a:r>
                <a:rPr lang="en-US" sz="3400" b="1" dirty="0">
                  <a:solidFill>
                    <a:schemeClr val="bg1"/>
                  </a:solidFill>
                </a:rPr>
                <a:t>Websites</a:t>
              </a:r>
              <a:r>
                <a:rPr lang="en-US" sz="3400" b="1" dirty="0"/>
                <a:t> </a:t>
              </a:r>
            </a:p>
          </p:txBody>
        </p:sp>
        <p:sp>
          <p:nvSpPr>
            <p:cNvPr id="20" name="TextBox 19">
              <a:extLst>
                <a:ext uri="{FF2B5EF4-FFF2-40B4-BE49-F238E27FC236}">
                  <a16:creationId xmlns:a16="http://schemas.microsoft.com/office/drawing/2014/main" id="{9DE922AC-0AB7-D246-97F2-40EC4D7BC39A}"/>
                </a:ext>
              </a:extLst>
            </p:cNvPr>
            <p:cNvSpPr txBox="1"/>
            <p:nvPr/>
          </p:nvSpPr>
          <p:spPr>
            <a:xfrm>
              <a:off x="3956912" y="5033277"/>
              <a:ext cx="1843089" cy="618631"/>
            </a:xfrm>
            <a:prstGeom prst="rect">
              <a:avLst/>
            </a:prstGeom>
            <a:noFill/>
          </p:spPr>
          <p:txBody>
            <a:bodyPr wrap="square" rtlCol="0">
              <a:spAutoFit/>
            </a:bodyPr>
            <a:lstStyle/>
            <a:p>
              <a:pPr algn="ctr">
                <a:lnSpc>
                  <a:spcPct val="90000"/>
                </a:lnSpc>
              </a:pPr>
              <a:r>
                <a:rPr lang="en-US" sz="2000" b="1" dirty="0">
                  <a:solidFill>
                    <a:srgbClr val="323232"/>
                  </a:solidFill>
                </a:rPr>
                <a:t>12-Dec-2016</a:t>
              </a:r>
              <a:br>
                <a:rPr lang="en-US" sz="2000" b="1" dirty="0">
                  <a:solidFill>
                    <a:srgbClr val="323232"/>
                  </a:solidFill>
                </a:rPr>
              </a:br>
              <a:r>
                <a:rPr lang="en-US" dirty="0">
                  <a:solidFill>
                    <a:srgbClr val="323232"/>
                  </a:solidFill>
                </a:rPr>
                <a:t>Entire website</a:t>
              </a:r>
              <a:endParaRPr lang="en-US" sz="2000" dirty="0">
                <a:solidFill>
                  <a:srgbClr val="323232"/>
                </a:solidFill>
              </a:endParaRPr>
            </a:p>
          </p:txBody>
        </p:sp>
        <p:sp>
          <p:nvSpPr>
            <p:cNvPr id="28" name="Right Arrow 27">
              <a:extLst>
                <a:ext uri="{FF2B5EF4-FFF2-40B4-BE49-F238E27FC236}">
                  <a16:creationId xmlns:a16="http://schemas.microsoft.com/office/drawing/2014/main" id="{3E623464-52AB-E345-85C5-AE7471C6AF64}"/>
                </a:ext>
              </a:extLst>
            </p:cNvPr>
            <p:cNvSpPr/>
            <p:nvPr/>
          </p:nvSpPr>
          <p:spPr>
            <a:xfrm>
              <a:off x="5735707" y="5014531"/>
              <a:ext cx="5618094"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323232"/>
                  </a:solidFill>
                </a:rPr>
                <a:t>           Monitor &amp; Maintain Web Accessibility</a:t>
              </a:r>
            </a:p>
          </p:txBody>
        </p:sp>
      </p:grpSp>
      <p:sp>
        <p:nvSpPr>
          <p:cNvPr id="24" name="Rectangle 23" descr="Purple decorative box">
            <a:extLst>
              <a:ext uri="{FF2B5EF4-FFF2-40B4-BE49-F238E27FC236}">
                <a16:creationId xmlns:a16="http://schemas.microsoft.com/office/drawing/2014/main" id="{2844904F-A596-B942-9ADE-E0BB8D033F4A}"/>
              </a:ext>
            </a:extLst>
          </p:cNvPr>
          <p:cNvSpPr/>
          <p:nvPr/>
        </p:nvSpPr>
        <p:spPr>
          <a:xfrm>
            <a:off x="0" y="4057560"/>
            <a:ext cx="12192000" cy="810507"/>
          </a:xfrm>
          <a:prstGeom prst="rect">
            <a:avLst/>
          </a:prstGeom>
          <a:solidFill>
            <a:srgbClr val="552C9F">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descr="On the Kiosk side, airlines have worked to begin to put in place their first publicly available kiosks beginning with new installations happening after 12-Dec-2016. Now, airlines must monitor and maintain accessibility of those kiosks, expanding to ensure that 25% of all kiosks are accessible by 12-Dec-2022.">
            <a:extLst>
              <a:ext uri="{FF2B5EF4-FFF2-40B4-BE49-F238E27FC236}">
                <a16:creationId xmlns:a16="http://schemas.microsoft.com/office/drawing/2014/main" id="{169CF0CD-858D-C346-9AA0-8A15D5E433EF}"/>
              </a:ext>
            </a:extLst>
          </p:cNvPr>
          <p:cNvGrpSpPr/>
          <p:nvPr/>
        </p:nvGrpSpPr>
        <p:grpSpPr>
          <a:xfrm>
            <a:off x="757731" y="4145822"/>
            <a:ext cx="11742192" cy="660306"/>
            <a:chOff x="757731" y="3918198"/>
            <a:chExt cx="11742192" cy="660306"/>
          </a:xfrm>
        </p:grpSpPr>
        <p:sp>
          <p:nvSpPr>
            <p:cNvPr id="19" name="Rectangle 18">
              <a:extLst>
                <a:ext uri="{FF2B5EF4-FFF2-40B4-BE49-F238E27FC236}">
                  <a16:creationId xmlns:a16="http://schemas.microsoft.com/office/drawing/2014/main" id="{6819E0CB-88A5-914E-B413-FD0C72822B39}"/>
                </a:ext>
              </a:extLst>
            </p:cNvPr>
            <p:cNvSpPr/>
            <p:nvPr/>
          </p:nvSpPr>
          <p:spPr>
            <a:xfrm>
              <a:off x="757731" y="3933712"/>
              <a:ext cx="1734770" cy="615553"/>
            </a:xfrm>
            <a:prstGeom prst="rect">
              <a:avLst/>
            </a:prstGeom>
            <a:effectLst>
              <a:outerShdw blurRad="63500" sx="102000" sy="102000" algn="ctr" rotWithShape="0">
                <a:prstClr val="black">
                  <a:alpha val="40000"/>
                </a:prstClr>
              </a:outerShdw>
            </a:effectLst>
          </p:spPr>
          <p:txBody>
            <a:bodyPr wrap="none">
              <a:spAutoFit/>
            </a:bodyPr>
            <a:lstStyle/>
            <a:p>
              <a:r>
                <a:rPr lang="en-US" sz="3400" b="1" dirty="0">
                  <a:solidFill>
                    <a:schemeClr val="bg1"/>
                  </a:solidFill>
                </a:rPr>
                <a:t>Kiosks</a:t>
              </a:r>
              <a:r>
                <a:rPr lang="en-US" sz="3400" b="1" dirty="0"/>
                <a:t> </a:t>
              </a:r>
            </a:p>
          </p:txBody>
        </p:sp>
        <p:sp>
          <p:nvSpPr>
            <p:cNvPr id="22" name="TextBox 21">
              <a:extLst>
                <a:ext uri="{FF2B5EF4-FFF2-40B4-BE49-F238E27FC236}">
                  <a16:creationId xmlns:a16="http://schemas.microsoft.com/office/drawing/2014/main" id="{B78D4B42-EF85-8348-B8E9-556BAFDB282B}"/>
                </a:ext>
              </a:extLst>
            </p:cNvPr>
            <p:cNvSpPr txBox="1"/>
            <p:nvPr/>
          </p:nvSpPr>
          <p:spPr>
            <a:xfrm>
              <a:off x="3956911" y="3959873"/>
              <a:ext cx="1843089" cy="618631"/>
            </a:xfrm>
            <a:prstGeom prst="rect">
              <a:avLst/>
            </a:prstGeom>
            <a:noFill/>
          </p:spPr>
          <p:txBody>
            <a:bodyPr wrap="square" rtlCol="0">
              <a:spAutoFit/>
            </a:bodyPr>
            <a:lstStyle/>
            <a:p>
              <a:pPr algn="ctr">
                <a:lnSpc>
                  <a:spcPct val="90000"/>
                </a:lnSpc>
              </a:pPr>
              <a:r>
                <a:rPr lang="en-US" sz="2000" b="1" dirty="0">
                  <a:solidFill>
                    <a:srgbClr val="323232"/>
                  </a:solidFill>
                </a:rPr>
                <a:t>12-Dec-2016</a:t>
              </a:r>
              <a:br>
                <a:rPr lang="en-US" sz="2000" b="1" dirty="0">
                  <a:solidFill>
                    <a:srgbClr val="323232"/>
                  </a:solidFill>
                </a:rPr>
              </a:br>
              <a:r>
                <a:rPr lang="en-US" dirty="0">
                  <a:solidFill>
                    <a:srgbClr val="323232"/>
                  </a:solidFill>
                </a:rPr>
                <a:t>25% new kiosks</a:t>
              </a:r>
              <a:endParaRPr lang="en-US" sz="2000" dirty="0">
                <a:solidFill>
                  <a:srgbClr val="323232"/>
                </a:solidFill>
              </a:endParaRPr>
            </a:p>
          </p:txBody>
        </p:sp>
        <p:sp>
          <p:nvSpPr>
            <p:cNvPr id="29" name="Right Arrow 28">
              <a:extLst>
                <a:ext uri="{FF2B5EF4-FFF2-40B4-BE49-F238E27FC236}">
                  <a16:creationId xmlns:a16="http://schemas.microsoft.com/office/drawing/2014/main" id="{49025D46-4E1D-EE41-9A13-902CC4CCAFEA}"/>
                </a:ext>
              </a:extLst>
            </p:cNvPr>
            <p:cNvSpPr/>
            <p:nvPr/>
          </p:nvSpPr>
          <p:spPr>
            <a:xfrm>
              <a:off x="5800000" y="3925913"/>
              <a:ext cx="3852000"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323232"/>
                  </a:solidFill>
                </a:rPr>
                <a:t>Monitor &amp; Maintain Kiosk Accessibility</a:t>
              </a:r>
            </a:p>
          </p:txBody>
        </p:sp>
        <p:sp>
          <p:nvSpPr>
            <p:cNvPr id="30" name="Right Arrow 29">
              <a:extLst>
                <a:ext uri="{FF2B5EF4-FFF2-40B4-BE49-F238E27FC236}">
                  <a16:creationId xmlns:a16="http://schemas.microsoft.com/office/drawing/2014/main" id="{8CC78055-58DD-5544-B664-B14F864CF36F}"/>
                </a:ext>
              </a:extLst>
            </p:cNvPr>
            <p:cNvSpPr/>
            <p:nvPr/>
          </p:nvSpPr>
          <p:spPr>
            <a:xfrm>
              <a:off x="8968546" y="3918198"/>
              <a:ext cx="3531377"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rgbClr val="595959"/>
                </a:solidFill>
              </a:endParaRPr>
            </a:p>
          </p:txBody>
        </p:sp>
        <p:sp>
          <p:nvSpPr>
            <p:cNvPr id="23" name="TextBox 22">
              <a:extLst>
                <a:ext uri="{FF2B5EF4-FFF2-40B4-BE49-F238E27FC236}">
                  <a16:creationId xmlns:a16="http://schemas.microsoft.com/office/drawing/2014/main" id="{BAEE242A-FBDF-C440-B23F-9209636CA3F4}"/>
                </a:ext>
              </a:extLst>
            </p:cNvPr>
            <p:cNvSpPr txBox="1"/>
            <p:nvPr/>
          </p:nvSpPr>
          <p:spPr>
            <a:xfrm>
              <a:off x="9418479" y="3959873"/>
              <a:ext cx="1843089" cy="618631"/>
            </a:xfrm>
            <a:prstGeom prst="rect">
              <a:avLst/>
            </a:prstGeom>
            <a:noFill/>
          </p:spPr>
          <p:txBody>
            <a:bodyPr wrap="square" rtlCol="0">
              <a:spAutoFit/>
            </a:bodyPr>
            <a:lstStyle/>
            <a:p>
              <a:pPr algn="ctr">
                <a:lnSpc>
                  <a:spcPct val="90000"/>
                </a:lnSpc>
              </a:pPr>
              <a:r>
                <a:rPr lang="en-US" sz="2000" b="1" dirty="0">
                  <a:solidFill>
                    <a:srgbClr val="323232"/>
                  </a:solidFill>
                </a:rPr>
                <a:t>12-Dec-2022</a:t>
              </a:r>
              <a:br>
                <a:rPr lang="en-US" sz="2000" b="1" dirty="0">
                  <a:solidFill>
                    <a:srgbClr val="323232"/>
                  </a:solidFill>
                </a:rPr>
              </a:br>
              <a:r>
                <a:rPr lang="en-US" dirty="0">
                  <a:solidFill>
                    <a:srgbClr val="323232"/>
                  </a:solidFill>
                </a:rPr>
                <a:t>25% all kiosks</a:t>
              </a:r>
              <a:endParaRPr lang="en-US" sz="2000" dirty="0">
                <a:solidFill>
                  <a:srgbClr val="323232"/>
                </a:solidFill>
              </a:endParaRPr>
            </a:p>
          </p:txBody>
        </p:sp>
      </p:grpSp>
      <p:sp>
        <p:nvSpPr>
          <p:cNvPr id="35" name="Rectangle 34" descr="Green decorative box">
            <a:extLst>
              <a:ext uri="{FF2B5EF4-FFF2-40B4-BE49-F238E27FC236}">
                <a16:creationId xmlns:a16="http://schemas.microsoft.com/office/drawing/2014/main" id="{BFFEC3E2-FEF3-014B-BC81-B5ADC28B8AEB}"/>
              </a:ext>
            </a:extLst>
          </p:cNvPr>
          <p:cNvSpPr/>
          <p:nvPr/>
        </p:nvSpPr>
        <p:spPr>
          <a:xfrm>
            <a:off x="0" y="2987583"/>
            <a:ext cx="12192000" cy="810507"/>
          </a:xfrm>
          <a:prstGeom prst="rect">
            <a:avLst/>
          </a:prstGeom>
          <a:solidFill>
            <a:srgbClr val="5CD344">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Over the last year (2017) – given this need to monitor and maintain web and kiosk accessibility - we’ve seen an increasing need for digital accessibility programs.">
            <a:extLst>
              <a:ext uri="{FF2B5EF4-FFF2-40B4-BE49-F238E27FC236}">
                <a16:creationId xmlns:a16="http://schemas.microsoft.com/office/drawing/2014/main" id="{6A6CA3C9-63D3-F344-AF45-4AF76A505BC7}"/>
              </a:ext>
            </a:extLst>
          </p:cNvPr>
          <p:cNvGrpSpPr/>
          <p:nvPr/>
        </p:nvGrpSpPr>
        <p:grpSpPr>
          <a:xfrm>
            <a:off x="520669" y="3083560"/>
            <a:ext cx="10833131" cy="640499"/>
            <a:chOff x="520669" y="3925913"/>
            <a:chExt cx="10833131" cy="640499"/>
          </a:xfrm>
        </p:grpSpPr>
        <p:sp>
          <p:nvSpPr>
            <p:cNvPr id="37" name="Rectangle 36">
              <a:extLst>
                <a:ext uri="{FF2B5EF4-FFF2-40B4-BE49-F238E27FC236}">
                  <a16:creationId xmlns:a16="http://schemas.microsoft.com/office/drawing/2014/main" id="{A157A53A-F535-374E-87DE-30E8D0601740}"/>
                </a:ext>
              </a:extLst>
            </p:cNvPr>
            <p:cNvSpPr/>
            <p:nvPr/>
          </p:nvSpPr>
          <p:spPr>
            <a:xfrm>
              <a:off x="520669" y="3933712"/>
              <a:ext cx="2340705" cy="615553"/>
            </a:xfrm>
            <a:prstGeom prst="rect">
              <a:avLst/>
            </a:prstGeom>
            <a:effectLst>
              <a:outerShdw blurRad="63500" sx="102000" sy="102000" algn="ctr" rotWithShape="0">
                <a:prstClr val="black">
                  <a:alpha val="40000"/>
                </a:prstClr>
              </a:outerShdw>
            </a:effectLst>
          </p:spPr>
          <p:txBody>
            <a:bodyPr wrap="none">
              <a:spAutoFit/>
            </a:bodyPr>
            <a:lstStyle/>
            <a:p>
              <a:r>
                <a:rPr lang="en-US" sz="3400" b="1" dirty="0">
                  <a:solidFill>
                    <a:schemeClr val="bg1"/>
                  </a:solidFill>
                </a:rPr>
                <a:t>Programs</a:t>
              </a:r>
              <a:r>
                <a:rPr lang="en-US" sz="3400" b="1" dirty="0"/>
                <a:t> </a:t>
              </a:r>
            </a:p>
          </p:txBody>
        </p:sp>
        <p:sp>
          <p:nvSpPr>
            <p:cNvPr id="38" name="TextBox 37">
              <a:extLst>
                <a:ext uri="{FF2B5EF4-FFF2-40B4-BE49-F238E27FC236}">
                  <a16:creationId xmlns:a16="http://schemas.microsoft.com/office/drawing/2014/main" id="{8977F340-0C40-DB47-9F3C-01F9906D17E0}"/>
                </a:ext>
              </a:extLst>
            </p:cNvPr>
            <p:cNvSpPr txBox="1"/>
            <p:nvPr/>
          </p:nvSpPr>
          <p:spPr>
            <a:xfrm>
              <a:off x="4114298" y="4050523"/>
              <a:ext cx="1843089" cy="424732"/>
            </a:xfrm>
            <a:prstGeom prst="rect">
              <a:avLst/>
            </a:prstGeom>
            <a:noFill/>
          </p:spPr>
          <p:txBody>
            <a:bodyPr wrap="square" rtlCol="0">
              <a:spAutoFit/>
            </a:bodyPr>
            <a:lstStyle/>
            <a:p>
              <a:pPr algn="r">
                <a:lnSpc>
                  <a:spcPct val="90000"/>
                </a:lnSpc>
              </a:pPr>
              <a:r>
                <a:rPr lang="en-US" sz="2400" b="1" dirty="0">
                  <a:solidFill>
                    <a:srgbClr val="323232"/>
                  </a:solidFill>
                </a:rPr>
                <a:t>2017 – </a:t>
              </a:r>
              <a:endParaRPr lang="en-US" sz="2400" dirty="0">
                <a:solidFill>
                  <a:srgbClr val="323232"/>
                </a:solidFill>
              </a:endParaRPr>
            </a:p>
          </p:txBody>
        </p:sp>
        <p:sp>
          <p:nvSpPr>
            <p:cNvPr id="39" name="Right Arrow 38">
              <a:extLst>
                <a:ext uri="{FF2B5EF4-FFF2-40B4-BE49-F238E27FC236}">
                  <a16:creationId xmlns:a16="http://schemas.microsoft.com/office/drawing/2014/main" id="{4BCA654A-B997-E644-A3F4-038133D8D12A}"/>
                </a:ext>
              </a:extLst>
            </p:cNvPr>
            <p:cNvSpPr/>
            <p:nvPr/>
          </p:nvSpPr>
          <p:spPr>
            <a:xfrm>
              <a:off x="5943600" y="3925913"/>
              <a:ext cx="5410200" cy="640499"/>
            </a:xfrm>
            <a:prstGeom prst="rightArrow">
              <a:avLst>
                <a:gd name="adj1" fmla="val 54680"/>
                <a:gd name="adj2" fmla="val 50000"/>
              </a:avLst>
            </a:prstGeom>
            <a:gradFill flip="none" rotWithShape="1">
              <a:gsLst>
                <a:gs pos="54000">
                  <a:srgbClr val="FFFFFF"/>
                </a:gs>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323232"/>
                  </a:solidFill>
                </a:rPr>
                <a:t>Increasing need for formal digital accessibility programs</a:t>
              </a:r>
            </a:p>
          </p:txBody>
        </p:sp>
      </p:grpSp>
      <p:grpSp>
        <p:nvGrpSpPr>
          <p:cNvPr id="50" name="Group 49" descr="Current year indicator - 2018">
            <a:extLst>
              <a:ext uri="{FF2B5EF4-FFF2-40B4-BE49-F238E27FC236}">
                <a16:creationId xmlns:a16="http://schemas.microsoft.com/office/drawing/2014/main" id="{71E60CA1-0C4F-A54E-96A7-37F8DEDD8234}"/>
              </a:ext>
            </a:extLst>
          </p:cNvPr>
          <p:cNvGrpSpPr/>
          <p:nvPr/>
        </p:nvGrpSpPr>
        <p:grpSpPr>
          <a:xfrm>
            <a:off x="5824481" y="2133600"/>
            <a:ext cx="1360087" cy="846290"/>
            <a:chOff x="5784725" y="2133600"/>
            <a:chExt cx="1360087" cy="846290"/>
          </a:xfrm>
        </p:grpSpPr>
        <p:pic>
          <p:nvPicPr>
            <p:cNvPr id="48" name="Picture 47" descr="Location icon">
              <a:extLst>
                <a:ext uri="{FF2B5EF4-FFF2-40B4-BE49-F238E27FC236}">
                  <a16:creationId xmlns:a16="http://schemas.microsoft.com/office/drawing/2014/main" id="{8A16C224-B3E6-0F48-AE49-372F5149C274}"/>
                </a:ext>
              </a:extLst>
            </p:cNvPr>
            <p:cNvPicPr>
              <a:picLocks noChangeAspect="1"/>
            </p:cNvPicPr>
            <p:nvPr/>
          </p:nvPicPr>
          <p:blipFill>
            <a:blip r:embed="rId6"/>
            <a:stretch>
              <a:fillRect/>
            </a:stretch>
          </p:blipFill>
          <p:spPr>
            <a:xfrm>
              <a:off x="6623437" y="2133600"/>
              <a:ext cx="521375" cy="846290"/>
            </a:xfrm>
            <a:prstGeom prst="rect">
              <a:avLst/>
            </a:prstGeom>
          </p:spPr>
        </p:pic>
        <p:sp>
          <p:nvSpPr>
            <p:cNvPr id="49" name="Rectangle 48">
              <a:extLst>
                <a:ext uri="{FF2B5EF4-FFF2-40B4-BE49-F238E27FC236}">
                  <a16:creationId xmlns:a16="http://schemas.microsoft.com/office/drawing/2014/main" id="{691BF089-7D03-CB49-9651-620D7029ACBB}"/>
                </a:ext>
              </a:extLst>
            </p:cNvPr>
            <p:cNvSpPr/>
            <p:nvPr/>
          </p:nvSpPr>
          <p:spPr>
            <a:xfrm>
              <a:off x="5784725" y="2201587"/>
              <a:ext cx="970137" cy="523220"/>
            </a:xfrm>
            <a:prstGeom prst="rect">
              <a:avLst/>
            </a:prstGeom>
            <a:effectLst>
              <a:outerShdw blurRad="63500" sx="102000" sy="102000" algn="ctr" rotWithShape="0">
                <a:prstClr val="black">
                  <a:alpha val="40000"/>
                </a:prstClr>
              </a:outerShdw>
            </a:effectLst>
          </p:spPr>
          <p:txBody>
            <a:bodyPr wrap="none">
              <a:spAutoFit/>
            </a:bodyPr>
            <a:lstStyle/>
            <a:p>
              <a:r>
                <a:rPr lang="en-US" sz="2400" b="1" dirty="0">
                  <a:solidFill>
                    <a:srgbClr val="595959"/>
                  </a:solidFill>
                </a:rPr>
                <a:t>2018</a:t>
              </a:r>
              <a:r>
                <a:rPr lang="en-US" sz="2800" b="1" dirty="0">
                  <a:solidFill>
                    <a:srgbClr val="595959"/>
                  </a:solidFill>
                </a:rPr>
                <a:t> </a:t>
              </a:r>
            </a:p>
          </p:txBody>
        </p:sp>
      </p:grpSp>
      <p:sp>
        <p:nvSpPr>
          <p:cNvPr id="6" name="Slide Number Placeholder 5"/>
          <p:cNvSpPr>
            <a:spLocks noGrp="1"/>
          </p:cNvSpPr>
          <p:nvPr>
            <p:ph type="sldNum" sz="quarter" idx="4"/>
          </p:nvPr>
        </p:nvSpPr>
        <p:spPr/>
        <p:txBody>
          <a:bodyPr/>
          <a:lstStyle/>
          <a:p>
            <a:fld id="{2030EA8A-DA75-3443-B9EE-A63E33F4F203}" type="slidenum">
              <a:rPr lang="en-US" smtClean="0"/>
              <a:pPr/>
              <a:t>6</a:t>
            </a:fld>
            <a:endParaRPr lang="en-US" dirty="0"/>
          </a:p>
        </p:txBody>
      </p:sp>
      <p:sp>
        <p:nvSpPr>
          <p:cNvPr id="2" name="Footer Placeholder 1"/>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80182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633928"/>
            <a:ext cx="6260123" cy="2998034"/>
          </a:xfrm>
        </p:spPr>
        <p:txBody>
          <a:bodyPr>
            <a:normAutofit/>
          </a:bodyPr>
          <a:lstStyle/>
          <a:p>
            <a:r>
              <a:rPr lang="en-US" cap="none" dirty="0"/>
              <a:t>Improving the Accessible Kiosk UX</a:t>
            </a:r>
          </a:p>
        </p:txBody>
      </p:sp>
    </p:spTree>
    <p:extLst>
      <p:ext uri="{BB962C8B-B14F-4D97-AF65-F5344CB8AC3E}">
        <p14:creationId xmlns:p14="http://schemas.microsoft.com/office/powerpoint/2010/main" val="310255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Accessible Kiosk Design &amp; UX – Part 1</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pic>
        <p:nvPicPr>
          <p:cNvPr id="9" name="Picture 8" descr="Decorative element">
            <a:extLst>
              <a:ext uri="{FF2B5EF4-FFF2-40B4-BE49-F238E27FC236}">
                <a16:creationId xmlns:a16="http://schemas.microsoft.com/office/drawing/2014/main" id="{FA19198C-9B09-F144-BFA5-47D0027E66A8}"/>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flipV="1">
            <a:off x="1558604" y="2442438"/>
            <a:ext cx="10633396" cy="1893680"/>
          </a:xfrm>
          <a:prstGeom prst="rect">
            <a:avLst/>
          </a:prstGeom>
        </p:spPr>
      </p:pic>
      <p:grpSp>
        <p:nvGrpSpPr>
          <p:cNvPr id="23" name="Group 22" descr="First step is to locate the accessible kiosk unit in the airport">
            <a:extLst>
              <a:ext uri="{FF2B5EF4-FFF2-40B4-BE49-F238E27FC236}">
                <a16:creationId xmlns:a16="http://schemas.microsoft.com/office/drawing/2014/main" id="{B9AF58B2-B09D-344F-82AC-9496BCB2D577}"/>
              </a:ext>
            </a:extLst>
          </p:cNvPr>
          <p:cNvGrpSpPr/>
          <p:nvPr/>
        </p:nvGrpSpPr>
        <p:grpSpPr>
          <a:xfrm>
            <a:off x="338527" y="1772909"/>
            <a:ext cx="2635216" cy="4300342"/>
            <a:chOff x="338527" y="1772909"/>
            <a:chExt cx="2635216" cy="4300342"/>
          </a:xfrm>
        </p:grpSpPr>
        <p:grpSp>
          <p:nvGrpSpPr>
            <p:cNvPr id="24" name="Group 23">
              <a:extLst>
                <a:ext uri="{FF2B5EF4-FFF2-40B4-BE49-F238E27FC236}">
                  <a16:creationId xmlns:a16="http://schemas.microsoft.com/office/drawing/2014/main" id="{C2DAA2AB-9123-314A-B8B5-5B51A7982683}"/>
                </a:ext>
              </a:extLst>
            </p:cNvPr>
            <p:cNvGrpSpPr/>
            <p:nvPr/>
          </p:nvGrpSpPr>
          <p:grpSpPr>
            <a:xfrm>
              <a:off x="338527" y="1772909"/>
              <a:ext cx="2635216" cy="4300342"/>
              <a:chOff x="338527" y="1772909"/>
              <a:chExt cx="2635216" cy="4300342"/>
            </a:xfrm>
          </p:grpSpPr>
          <p:grpSp>
            <p:nvGrpSpPr>
              <p:cNvPr id="26" name="Group 10">
                <a:extLst>
                  <a:ext uri="{FF2B5EF4-FFF2-40B4-BE49-F238E27FC236}">
                    <a16:creationId xmlns:a16="http://schemas.microsoft.com/office/drawing/2014/main" id="{73B217BE-78ED-094E-9F31-4C9209107534}"/>
                  </a:ext>
                </a:extLst>
              </p:cNvPr>
              <p:cNvGrpSpPr>
                <a:grpSpLocks/>
              </p:cNvGrpSpPr>
              <p:nvPr/>
            </p:nvGrpSpPr>
            <p:grpSpPr bwMode="auto">
              <a:xfrm>
                <a:off x="523658" y="1772909"/>
                <a:ext cx="2450085" cy="4266555"/>
                <a:chOff x="579848" y="1987378"/>
                <a:chExt cx="2449355" cy="4265546"/>
              </a:xfrm>
            </p:grpSpPr>
            <p:pic>
              <p:nvPicPr>
                <p:cNvPr id="28" name="Picture 6" descr="NCR TouchPort Kiosk Enclosure">
                  <a:extLst>
                    <a:ext uri="{FF2B5EF4-FFF2-40B4-BE49-F238E27FC236}">
                      <a16:creationId xmlns:a16="http://schemas.microsoft.com/office/drawing/2014/main" id="{A22DE027-2465-F54D-B8DD-4A854BB2C83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5082"/>
                <a:stretch/>
              </p:blipFill>
              <p:spPr bwMode="auto">
                <a:xfrm>
                  <a:off x="579848" y="1987378"/>
                  <a:ext cx="1964124"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E36451FC-E92E-AF4A-BC44-8D1E745BB8F4}"/>
                    </a:ext>
                  </a:extLst>
                </p:cNvPr>
                <p:cNvSpPr txBox="1"/>
                <p:nvPr/>
              </p:nvSpPr>
              <p:spPr>
                <a:xfrm>
                  <a:off x="620097" y="5852909"/>
                  <a:ext cx="2409106" cy="400015"/>
                </a:xfrm>
                <a:prstGeom prst="rect">
                  <a:avLst/>
                </a:prstGeom>
                <a:noFill/>
              </p:spPr>
              <p:txBody>
                <a:bodyPr>
                  <a:spAutoFit/>
                </a:bodyPr>
                <a:lstStyle/>
                <a:p>
                  <a:pPr algn="ctr">
                    <a:defRPr/>
                  </a:pPr>
                  <a:r>
                    <a:rPr lang="en-US" sz="2000" b="1" dirty="0">
                      <a:latin typeface="Arial" charset="0"/>
                      <a:ea typeface="Arial" charset="0"/>
                      <a:cs typeface="Arial" charset="0"/>
                    </a:rPr>
                    <a:t>Locate Kiosk</a:t>
                  </a:r>
                </a:p>
              </p:txBody>
            </p:sp>
          </p:grpSp>
          <p:sp>
            <p:nvSpPr>
              <p:cNvPr id="27" name="Oval 26">
                <a:extLst>
                  <a:ext uri="{FF2B5EF4-FFF2-40B4-BE49-F238E27FC236}">
                    <a16:creationId xmlns:a16="http://schemas.microsoft.com/office/drawing/2014/main" id="{CD26DACE-1F25-7C4F-8EA7-AF1E0B3733B2}"/>
                  </a:ext>
                </a:extLst>
              </p:cNvPr>
              <p:cNvSpPr/>
              <p:nvPr/>
            </p:nvSpPr>
            <p:spPr>
              <a:xfrm>
                <a:off x="338527" y="5573579"/>
                <a:ext cx="499672" cy="499672"/>
              </a:xfrm>
              <a:prstGeom prst="ellipse">
                <a:avLst/>
              </a:prstGeom>
              <a:solidFill>
                <a:srgbClr val="4B70FF"/>
              </a:solidFill>
              <a:ln w="38100">
                <a:solidFill>
                  <a:srgbClr val="5DD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charset="0"/>
                    <a:ea typeface="Arial" charset="0"/>
                    <a:cs typeface="Arial" charset="0"/>
                  </a:rPr>
                  <a:t>1</a:t>
                </a:r>
              </a:p>
            </p:txBody>
          </p:sp>
        </p:grpSp>
        <p:pic>
          <p:nvPicPr>
            <p:cNvPr id="25" name="Picture 2" descr="Check-in application screen shot">
              <a:extLst>
                <a:ext uri="{FF2B5EF4-FFF2-40B4-BE49-F238E27FC236}">
                  <a16:creationId xmlns:a16="http://schemas.microsoft.com/office/drawing/2014/main" id="{65979572-A9CD-E045-9C07-2B853232B87C}"/>
                </a:ext>
              </a:extLst>
            </p:cNvPr>
            <p:cNvPicPr>
              <a:picLocks noChangeAspect="1" noChangeArrowheads="1"/>
            </p:cNvPicPr>
            <p:nvPr/>
          </p:nvPicPr>
          <p:blipFill>
            <a:blip r:embed="rId5" cstate="print">
              <a:lum bright="-4000"/>
              <a:extLst>
                <a:ext uri="{28A0092B-C50C-407E-A947-70E740481C1C}">
                  <a14:useLocalDpi xmlns:a14="http://schemas.microsoft.com/office/drawing/2010/main"/>
                </a:ext>
              </a:extLst>
            </a:blip>
            <a:srcRect/>
            <a:stretch>
              <a:fillRect/>
            </a:stretch>
          </p:blipFill>
          <p:spPr bwMode="auto">
            <a:xfrm rot="2779896">
              <a:off x="1217717" y="1927724"/>
              <a:ext cx="941702" cy="981519"/>
            </a:xfrm>
            <a:prstGeom prst="rect">
              <a:avLst/>
            </a:prstGeom>
            <a:noFill/>
            <a:ln>
              <a:noFill/>
            </a:ln>
            <a:effectLst/>
            <a:scene3d>
              <a:camera prst="isometricTopUp">
                <a:rot lat="20061539" lon="20232000" rev="3677652"/>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1" name="Group 10" descr="Second step is to find the audio jack and plug in the headset on the accessibility keypad.  The user can adjust the volume of the speech output as needed.">
            <a:extLst>
              <a:ext uri="{FF2B5EF4-FFF2-40B4-BE49-F238E27FC236}">
                <a16:creationId xmlns:a16="http://schemas.microsoft.com/office/drawing/2014/main" id="{D6BB7CCE-7AE4-BC41-92DC-A7A25BC724E7}"/>
              </a:ext>
            </a:extLst>
          </p:cNvPr>
          <p:cNvGrpSpPr/>
          <p:nvPr/>
        </p:nvGrpSpPr>
        <p:grpSpPr>
          <a:xfrm>
            <a:off x="3102751" y="1679727"/>
            <a:ext cx="5318638" cy="4734394"/>
            <a:chOff x="3462511" y="1679727"/>
            <a:chExt cx="5318638" cy="4734394"/>
          </a:xfrm>
        </p:grpSpPr>
        <p:pic>
          <p:nvPicPr>
            <p:cNvPr id="12" name="Picture 11" descr="NCR TouchPort Kiosk">
              <a:extLst>
                <a:ext uri="{FF2B5EF4-FFF2-40B4-BE49-F238E27FC236}">
                  <a16:creationId xmlns:a16="http://schemas.microsoft.com/office/drawing/2014/main" id="{E883D1C6-C88F-7847-99EA-77E4EA4C60E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008689" y="2367300"/>
              <a:ext cx="2764454" cy="3461109"/>
            </a:xfrm>
            <a:prstGeom prst="rect">
              <a:avLst/>
            </a:prstGeom>
          </p:spPr>
        </p:pic>
        <p:pic>
          <p:nvPicPr>
            <p:cNvPr id="13" name="Picture 12" descr="Close up of NCR Touchport &quot;UNav&quot; accessibility keypad">
              <a:extLst>
                <a:ext uri="{FF2B5EF4-FFF2-40B4-BE49-F238E27FC236}">
                  <a16:creationId xmlns:a16="http://schemas.microsoft.com/office/drawing/2014/main" id="{64121FBE-0ABB-0747-9A1B-57192D706AD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435492" y="3484204"/>
              <a:ext cx="2479315" cy="1678291"/>
            </a:xfrm>
            <a:prstGeom prst="rect">
              <a:avLst/>
            </a:prstGeom>
            <a:ln w="38100">
              <a:solidFill>
                <a:schemeClr val="bg1"/>
              </a:solidFill>
            </a:ln>
            <a:effectLst>
              <a:outerShdw blurRad="63500" sx="102000" sy="102000" algn="ctr" rotWithShape="0">
                <a:prstClr val="black">
                  <a:alpha val="40000"/>
                </a:prstClr>
              </a:outerShdw>
            </a:effectLst>
          </p:spPr>
        </p:pic>
        <p:sp>
          <p:nvSpPr>
            <p:cNvPr id="14" name="Rectangle 13">
              <a:extLst>
                <a:ext uri="{FF2B5EF4-FFF2-40B4-BE49-F238E27FC236}">
                  <a16:creationId xmlns:a16="http://schemas.microsoft.com/office/drawing/2014/main" id="{4AC727B6-9A34-2141-A5BC-3142F7DCB00D}"/>
                </a:ext>
              </a:extLst>
            </p:cNvPr>
            <p:cNvSpPr/>
            <p:nvPr/>
          </p:nvSpPr>
          <p:spPr>
            <a:xfrm>
              <a:off x="4038600" y="5201584"/>
              <a:ext cx="833203" cy="5968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DA96F150-5C88-A640-9172-D074F46E6D4C}"/>
                </a:ext>
              </a:extLst>
            </p:cNvPr>
            <p:cNvCxnSpPr/>
            <p:nvPr/>
          </p:nvCxnSpPr>
          <p:spPr>
            <a:xfrm flipV="1">
              <a:off x="4037830" y="3484204"/>
              <a:ext cx="1397662" cy="17168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18AB3B-3D97-FC45-A44B-3EE61B5CC2D0}"/>
                </a:ext>
              </a:extLst>
            </p:cNvPr>
            <p:cNvCxnSpPr/>
            <p:nvPr/>
          </p:nvCxnSpPr>
          <p:spPr>
            <a:xfrm flipV="1">
              <a:off x="4030606" y="5157177"/>
              <a:ext cx="1391338" cy="6492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37B43FC-00C4-F74B-BD40-47EA7ABACC90}"/>
                </a:ext>
              </a:extLst>
            </p:cNvPr>
            <p:cNvCxnSpPr/>
            <p:nvPr/>
          </p:nvCxnSpPr>
          <p:spPr>
            <a:xfrm flipV="1">
              <a:off x="4824059" y="5157177"/>
              <a:ext cx="3090748" cy="6211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descr="Hand icon">
              <a:extLst>
                <a:ext uri="{FF2B5EF4-FFF2-40B4-BE49-F238E27FC236}">
                  <a16:creationId xmlns:a16="http://schemas.microsoft.com/office/drawing/2014/main" id="{16C2436D-915A-F146-8453-429A586CCA6D}"/>
                </a:ext>
              </a:extLst>
            </p:cNvPr>
            <p:cNvPicPr>
              <a:picLocks noChangeAspect="1"/>
            </p:cNvPicPr>
            <p:nvPr/>
          </p:nvPicPr>
          <p:blipFill>
            <a:blip r:embed="rId8"/>
            <a:stretch>
              <a:fillRect/>
            </a:stretch>
          </p:blipFill>
          <p:spPr>
            <a:xfrm>
              <a:off x="5329321" y="4191621"/>
              <a:ext cx="1905000" cy="2222500"/>
            </a:xfrm>
            <a:prstGeom prst="rect">
              <a:avLst/>
            </a:prstGeom>
            <a:effectLst>
              <a:outerShdw blurRad="63500" sx="102000" sy="102000" algn="ctr" rotWithShape="0">
                <a:prstClr val="black">
                  <a:alpha val="40000"/>
                </a:prstClr>
              </a:outerShdw>
            </a:effectLst>
          </p:spPr>
        </p:pic>
        <p:sp>
          <p:nvSpPr>
            <p:cNvPr id="19" name="Arc 18">
              <a:extLst>
                <a:ext uri="{FF2B5EF4-FFF2-40B4-BE49-F238E27FC236}">
                  <a16:creationId xmlns:a16="http://schemas.microsoft.com/office/drawing/2014/main" id="{5981FE2A-A882-194C-8437-290CE0FA52B1}"/>
                </a:ext>
              </a:extLst>
            </p:cNvPr>
            <p:cNvSpPr/>
            <p:nvPr/>
          </p:nvSpPr>
          <p:spPr>
            <a:xfrm rot="20012578">
              <a:off x="4206190" y="4033269"/>
              <a:ext cx="1714606" cy="1714606"/>
            </a:xfrm>
            <a:prstGeom prst="arc">
              <a:avLst/>
            </a:prstGeom>
            <a:ln w="38100">
              <a:solidFill>
                <a:srgbClr val="0B67FC"/>
              </a:solidFill>
              <a:headEnd type="none" w="med" len="med"/>
              <a:tailEnd type="triangle" w="lg" len="lg"/>
            </a:ln>
            <a:effectLst>
              <a:glow rad="38100">
                <a:schemeClr val="bg1">
                  <a:alpha val="75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 name="Picture 19" descr="Audio connector from headset">
              <a:extLst>
                <a:ext uri="{FF2B5EF4-FFF2-40B4-BE49-F238E27FC236}">
                  <a16:creationId xmlns:a16="http://schemas.microsoft.com/office/drawing/2014/main" id="{D8554168-9D0E-F249-97D8-90E0AE83C11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25759" y="3015988"/>
              <a:ext cx="1109869" cy="1932463"/>
            </a:xfrm>
            <a:prstGeom prst="rect">
              <a:avLst/>
            </a:prstGeom>
          </p:spPr>
        </p:pic>
        <p:sp>
          <p:nvSpPr>
            <p:cNvPr id="21" name="Rectangle 20">
              <a:extLst>
                <a:ext uri="{FF2B5EF4-FFF2-40B4-BE49-F238E27FC236}">
                  <a16:creationId xmlns:a16="http://schemas.microsoft.com/office/drawing/2014/main" id="{7378E63B-85C8-2141-8EBE-DCBEA7562164}"/>
                </a:ext>
              </a:extLst>
            </p:cNvPr>
            <p:cNvSpPr/>
            <p:nvPr/>
          </p:nvSpPr>
          <p:spPr>
            <a:xfrm>
              <a:off x="4008689" y="1728269"/>
              <a:ext cx="4772460" cy="535531"/>
            </a:xfrm>
            <a:prstGeom prst="rect">
              <a:avLst/>
            </a:prstGeom>
          </p:spPr>
          <p:txBody>
            <a:bodyPr wrap="none">
              <a:spAutoFit/>
            </a:bodyPr>
            <a:lstStyle/>
            <a:p>
              <a:pPr>
                <a:lnSpc>
                  <a:spcPct val="90000"/>
                </a:lnSpc>
              </a:pPr>
              <a:r>
                <a:rPr lang="en-US" b="1" dirty="0">
                  <a:latin typeface="Arial" charset="0"/>
                  <a:ea typeface="Arial" charset="0"/>
                  <a:cs typeface="Arial" charset="0"/>
                </a:rPr>
                <a:t>Find Audio Jack &amp; Plug In Headset</a:t>
              </a:r>
            </a:p>
            <a:p>
              <a:pPr>
                <a:lnSpc>
                  <a:spcPct val="90000"/>
                </a:lnSpc>
              </a:pPr>
              <a:r>
                <a:rPr lang="en-US" sz="1400" dirty="0">
                  <a:latin typeface="Arial" charset="0"/>
                  <a:ea typeface="Arial" charset="0"/>
                  <a:cs typeface="Arial" charset="0"/>
                </a:rPr>
                <a:t>On the accessibility keypad (HW), adjust audio as needed</a:t>
              </a:r>
              <a:endParaRPr lang="en-US" sz="1400" dirty="0"/>
            </a:p>
          </p:txBody>
        </p:sp>
        <p:sp>
          <p:nvSpPr>
            <p:cNvPr id="22" name="Oval 21">
              <a:extLst>
                <a:ext uri="{FF2B5EF4-FFF2-40B4-BE49-F238E27FC236}">
                  <a16:creationId xmlns:a16="http://schemas.microsoft.com/office/drawing/2014/main" id="{ED139F78-142D-7947-888F-BD9D2350AD6A}"/>
                </a:ext>
              </a:extLst>
            </p:cNvPr>
            <p:cNvSpPr/>
            <p:nvPr/>
          </p:nvSpPr>
          <p:spPr>
            <a:xfrm>
              <a:off x="3462511" y="1679727"/>
              <a:ext cx="499672" cy="499672"/>
            </a:xfrm>
            <a:prstGeom prst="ellipse">
              <a:avLst/>
            </a:prstGeom>
            <a:solidFill>
              <a:srgbClr val="4B70FF"/>
            </a:solidFill>
            <a:ln w="38100">
              <a:solidFill>
                <a:srgbClr val="5DD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charset="0"/>
                  <a:ea typeface="Arial" charset="0"/>
                  <a:cs typeface="Arial" charset="0"/>
                </a:rPr>
                <a:t>2</a:t>
              </a:r>
            </a:p>
          </p:txBody>
        </p:sp>
      </p:grpSp>
      <p:grpSp>
        <p:nvGrpSpPr>
          <p:cNvPr id="30" name="Group 29" descr="Third step is to listen to an application overview, then pressing down (or other) key on the accessbiility keypad to begin the transaction.">
            <a:extLst>
              <a:ext uri="{FF2B5EF4-FFF2-40B4-BE49-F238E27FC236}">
                <a16:creationId xmlns:a16="http://schemas.microsoft.com/office/drawing/2014/main" id="{1AAA5271-0D57-DE48-80DF-10E7AFD7CB14}"/>
              </a:ext>
            </a:extLst>
          </p:cNvPr>
          <p:cNvGrpSpPr/>
          <p:nvPr/>
        </p:nvGrpSpPr>
        <p:grpSpPr>
          <a:xfrm>
            <a:off x="8238567" y="3089246"/>
            <a:ext cx="3643725" cy="3224251"/>
            <a:chOff x="8238567" y="3089246"/>
            <a:chExt cx="3643725" cy="3224251"/>
          </a:xfrm>
        </p:grpSpPr>
        <p:sp>
          <p:nvSpPr>
            <p:cNvPr id="31" name="Rectangle 30">
              <a:extLst>
                <a:ext uri="{FF2B5EF4-FFF2-40B4-BE49-F238E27FC236}">
                  <a16:creationId xmlns:a16="http://schemas.microsoft.com/office/drawing/2014/main" id="{6BC52D8B-0578-2B4F-A185-92C3C76331E3}"/>
                </a:ext>
              </a:extLst>
            </p:cNvPr>
            <p:cNvSpPr/>
            <p:nvPr/>
          </p:nvSpPr>
          <p:spPr>
            <a:xfrm>
              <a:off x="8754536" y="5334768"/>
              <a:ext cx="2389810" cy="978729"/>
            </a:xfrm>
            <a:prstGeom prst="rect">
              <a:avLst/>
            </a:prstGeom>
          </p:spPr>
          <p:txBody>
            <a:bodyPr wrap="square">
              <a:spAutoFit/>
            </a:bodyPr>
            <a:lstStyle/>
            <a:p>
              <a:pPr>
                <a:lnSpc>
                  <a:spcPct val="90000"/>
                </a:lnSpc>
              </a:pPr>
              <a:r>
                <a:rPr lang="en-US" b="1" dirty="0">
                  <a:latin typeface="Arial" charset="0"/>
                  <a:ea typeface="Arial" charset="0"/>
                  <a:cs typeface="Arial" charset="0"/>
                </a:rPr>
                <a:t>Listen to App Overview</a:t>
              </a:r>
            </a:p>
            <a:p>
              <a:pPr>
                <a:lnSpc>
                  <a:spcPct val="90000"/>
                </a:lnSpc>
              </a:pPr>
              <a:r>
                <a:rPr lang="en-US" sz="1400" dirty="0">
                  <a:latin typeface="Arial" charset="0"/>
                  <a:ea typeface="Arial" charset="0"/>
                  <a:cs typeface="Arial" charset="0"/>
                </a:rPr>
                <a:t>Press down button on access keypad</a:t>
              </a:r>
              <a:endParaRPr lang="en-US" sz="1400" dirty="0"/>
            </a:p>
          </p:txBody>
        </p:sp>
        <p:sp>
          <p:nvSpPr>
            <p:cNvPr id="32" name="Oval 31">
              <a:extLst>
                <a:ext uri="{FF2B5EF4-FFF2-40B4-BE49-F238E27FC236}">
                  <a16:creationId xmlns:a16="http://schemas.microsoft.com/office/drawing/2014/main" id="{4BAA4DA6-AB6A-8245-8E41-2643715EC88F}"/>
                </a:ext>
              </a:extLst>
            </p:cNvPr>
            <p:cNvSpPr/>
            <p:nvPr/>
          </p:nvSpPr>
          <p:spPr>
            <a:xfrm>
              <a:off x="8238567" y="5346651"/>
              <a:ext cx="499672" cy="499672"/>
            </a:xfrm>
            <a:prstGeom prst="ellipse">
              <a:avLst/>
            </a:prstGeom>
            <a:solidFill>
              <a:srgbClr val="4B70FF"/>
            </a:solidFill>
            <a:ln w="38100">
              <a:solidFill>
                <a:srgbClr val="5DD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charset="0"/>
                  <a:ea typeface="Arial" charset="0"/>
                  <a:cs typeface="Arial" charset="0"/>
                </a:rPr>
                <a:t>3</a:t>
              </a:r>
            </a:p>
          </p:txBody>
        </p:sp>
        <p:pic>
          <p:nvPicPr>
            <p:cNvPr id="33" name="Picture 2" descr="Check-in application screen shot">
              <a:extLst>
                <a:ext uri="{FF2B5EF4-FFF2-40B4-BE49-F238E27FC236}">
                  <a16:creationId xmlns:a16="http://schemas.microsoft.com/office/drawing/2014/main" id="{DC960811-B0C9-1342-8DBF-F9010CBCDBCE}"/>
                </a:ext>
              </a:extLst>
            </p:cNvPr>
            <p:cNvPicPr>
              <a:picLocks noChangeAspect="1" noChangeArrowheads="1"/>
            </p:cNvPicPr>
            <p:nvPr/>
          </p:nvPicPr>
          <p:blipFill>
            <a:blip r:embed="rId10" cstate="print">
              <a:lum bright="-4000"/>
              <a:extLst>
                <a:ext uri="{28A0092B-C50C-407E-A947-70E740481C1C}">
                  <a14:useLocalDpi xmlns:a14="http://schemas.microsoft.com/office/drawing/2010/main"/>
                </a:ext>
              </a:extLst>
            </a:blip>
            <a:srcRect/>
            <a:stretch>
              <a:fillRect/>
            </a:stretch>
          </p:blipFill>
          <p:spPr bwMode="auto">
            <a:xfrm>
              <a:off x="8650017" y="3089246"/>
              <a:ext cx="2757239" cy="2067930"/>
            </a:xfrm>
            <a:prstGeom prst="rect">
              <a:avLst/>
            </a:prstGeom>
            <a:noFill/>
            <a:ln w="38100">
              <a:solidFill>
                <a:schemeClr val="bg1"/>
              </a:solid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4" name="Picture 33" descr="NCR TouchPort UNav keypad">
              <a:extLst>
                <a:ext uri="{FF2B5EF4-FFF2-40B4-BE49-F238E27FC236}">
                  <a16:creationId xmlns:a16="http://schemas.microsoft.com/office/drawing/2014/main" id="{3FC34DEB-E977-8847-BBC4-EBF86AECB0F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378087" y="4374393"/>
              <a:ext cx="1470103" cy="995138"/>
            </a:xfrm>
            <a:prstGeom prst="rect">
              <a:avLst/>
            </a:prstGeom>
            <a:ln w="38100">
              <a:solidFill>
                <a:schemeClr val="bg1"/>
              </a:solidFill>
            </a:ln>
            <a:effectLst>
              <a:outerShdw blurRad="63500" sx="102000" sy="102000" algn="ctr" rotWithShape="0">
                <a:prstClr val="black">
                  <a:alpha val="40000"/>
                </a:prstClr>
              </a:outerShdw>
            </a:effectLst>
          </p:spPr>
        </p:pic>
        <p:pic>
          <p:nvPicPr>
            <p:cNvPr id="35" name="Picture 34" descr="Pointing finger icon">
              <a:extLst>
                <a:ext uri="{FF2B5EF4-FFF2-40B4-BE49-F238E27FC236}">
                  <a16:creationId xmlns:a16="http://schemas.microsoft.com/office/drawing/2014/main" id="{3E014828-D5C8-7941-ABF6-F53D4AA1744E}"/>
                </a:ext>
              </a:extLst>
            </p:cNvPr>
            <p:cNvPicPr>
              <a:picLocks noChangeAspect="1"/>
            </p:cNvPicPr>
            <p:nvPr/>
          </p:nvPicPr>
          <p:blipFill>
            <a:blip r:embed="rId11"/>
            <a:stretch>
              <a:fillRect/>
            </a:stretch>
          </p:blipFill>
          <p:spPr>
            <a:xfrm rot="20925237">
              <a:off x="10722361" y="4842241"/>
              <a:ext cx="1159931" cy="1353253"/>
            </a:xfrm>
            <a:prstGeom prst="rect">
              <a:avLst/>
            </a:prstGeom>
            <a:effectLst>
              <a:outerShdw blurRad="63500" sx="102000" sy="102000" algn="ctr" rotWithShape="0">
                <a:prstClr val="black">
                  <a:alpha val="40000"/>
                </a:prstClr>
              </a:outerShdw>
            </a:effectLst>
          </p:spPr>
        </p:pic>
      </p:grpSp>
      <p:sp>
        <p:nvSpPr>
          <p:cNvPr id="10" name="Rectangle 9">
            <a:extLst>
              <a:ext uri="{FF2B5EF4-FFF2-40B4-BE49-F238E27FC236}">
                <a16:creationId xmlns:a16="http://schemas.microsoft.com/office/drawing/2014/main" id="{63647E3E-5C41-8144-8764-06E0FC433611}"/>
              </a:ext>
            </a:extLst>
          </p:cNvPr>
          <p:cNvSpPr/>
          <p:nvPr/>
        </p:nvSpPr>
        <p:spPr>
          <a:xfrm>
            <a:off x="838199" y="6203490"/>
            <a:ext cx="4267199" cy="276999"/>
          </a:xfrm>
          <a:prstGeom prst="rect">
            <a:avLst/>
          </a:prstGeom>
        </p:spPr>
        <p:txBody>
          <a:bodyPr wrap="square">
            <a:spAutoFit/>
          </a:bodyPr>
          <a:lstStyle/>
          <a:p>
            <a:pPr eaLnBrk="0" hangingPunct="0">
              <a:spcBef>
                <a:spcPct val="20000"/>
              </a:spcBef>
            </a:pPr>
            <a:r>
              <a:rPr lang="en-US" sz="1200" i="1" kern="0" dirty="0">
                <a:solidFill>
                  <a:schemeClr val="bg2">
                    <a:lumMod val="50000"/>
                  </a:schemeClr>
                </a:solidFill>
                <a:latin typeface="Arial"/>
                <a:ea typeface="ＭＳ Ｐゴシック" charset="-128"/>
              </a:rPr>
              <a:t>Graphics: Bill Curtis-Davidson, NCR, Storm Interface</a:t>
            </a:r>
          </a:p>
        </p:txBody>
      </p:sp>
      <p:sp>
        <p:nvSpPr>
          <p:cNvPr id="5" name="Slide Number Placeholder 4"/>
          <p:cNvSpPr>
            <a:spLocks noGrp="1"/>
          </p:cNvSpPr>
          <p:nvPr>
            <p:ph type="sldNum" sz="quarter" idx="4"/>
          </p:nvPr>
        </p:nvSpPr>
        <p:spPr/>
        <p:txBody>
          <a:bodyPr/>
          <a:lstStyle/>
          <a:p>
            <a:fld id="{2030EA8A-DA75-3443-B9EE-A63E33F4F203}" type="slidenum">
              <a:rPr lang="en-US" smtClean="0"/>
              <a:pPr/>
              <a:t>8</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4503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859"/>
            <a:ext cx="10515600" cy="637198"/>
          </a:xfrm>
        </p:spPr>
        <p:txBody>
          <a:bodyPr/>
          <a:lstStyle/>
          <a:p>
            <a:r>
              <a:rPr lang="en-US" dirty="0"/>
              <a:t>Accessible Kiosk Design &amp; UX – Part 2</a:t>
            </a:r>
          </a:p>
        </p:txBody>
      </p:sp>
      <p:sp>
        <p:nvSpPr>
          <p:cNvPr id="6" name="Subtitle 5"/>
          <p:cNvSpPr>
            <a:spLocks noGrp="1"/>
          </p:cNvSpPr>
          <p:nvPr>
            <p:ph type="subTitle" idx="10"/>
          </p:nvPr>
        </p:nvSpPr>
        <p:spPr>
          <a:xfrm>
            <a:off x="838200" y="947057"/>
            <a:ext cx="10515600" cy="529592"/>
          </a:xfrm>
        </p:spPr>
        <p:txBody>
          <a:bodyPr>
            <a:normAutofit/>
          </a:bodyPr>
          <a:lstStyle/>
          <a:p>
            <a:r>
              <a:rPr lang="en-US" dirty="0"/>
              <a:t>Designing ACAA Compliant Self-Service Kiosks</a:t>
            </a:r>
          </a:p>
        </p:txBody>
      </p:sp>
      <p:pic>
        <p:nvPicPr>
          <p:cNvPr id="9" name="Picture 8" descr="Decorative element">
            <a:extLst>
              <a:ext uri="{FF2B5EF4-FFF2-40B4-BE49-F238E27FC236}">
                <a16:creationId xmlns:a16="http://schemas.microsoft.com/office/drawing/2014/main" id="{EF83649C-7590-7646-83F9-13D742FF81C4}"/>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0800000" flipV="1">
            <a:off x="0" y="2585855"/>
            <a:ext cx="12192000" cy="1866224"/>
          </a:xfrm>
          <a:prstGeom prst="rect">
            <a:avLst/>
          </a:prstGeom>
        </p:spPr>
      </p:pic>
      <p:grpSp>
        <p:nvGrpSpPr>
          <p:cNvPr id="23" name="Group 22" descr="The fourth step is to ask the user to find the loyalty or credit card slot and swipe their card to find their reservation. This could also be a scan of a printed or mobile barcode.">
            <a:extLst>
              <a:ext uri="{FF2B5EF4-FFF2-40B4-BE49-F238E27FC236}">
                <a16:creationId xmlns:a16="http://schemas.microsoft.com/office/drawing/2014/main" id="{FEE1D8AB-3455-BD45-987C-DFA6E5F92E90}"/>
              </a:ext>
            </a:extLst>
          </p:cNvPr>
          <p:cNvGrpSpPr/>
          <p:nvPr/>
        </p:nvGrpSpPr>
        <p:grpSpPr>
          <a:xfrm>
            <a:off x="234254" y="1884941"/>
            <a:ext cx="3424308" cy="3606249"/>
            <a:chOff x="234254" y="1884941"/>
            <a:chExt cx="3424308" cy="3606249"/>
          </a:xfrm>
        </p:grpSpPr>
        <p:pic>
          <p:nvPicPr>
            <p:cNvPr id="24" name="Picture 23" descr="Screen shot - find your reservation - swipe card">
              <a:extLst>
                <a:ext uri="{FF2B5EF4-FFF2-40B4-BE49-F238E27FC236}">
                  <a16:creationId xmlns:a16="http://schemas.microsoft.com/office/drawing/2014/main" id="{CBBD710D-DE40-C44F-BB9D-240CE2C7FF1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9855" y="1884941"/>
              <a:ext cx="2749505" cy="2062129"/>
            </a:xfrm>
            <a:prstGeom prst="rect">
              <a:avLst/>
            </a:prstGeom>
            <a:ln w="38100">
              <a:solidFill>
                <a:schemeClr val="bg1"/>
              </a:solidFill>
            </a:ln>
            <a:effectLst>
              <a:outerShdw blurRad="63500" sx="102000" sy="102000" algn="ctr" rotWithShape="0">
                <a:prstClr val="black">
                  <a:alpha val="40000"/>
                </a:prstClr>
              </a:outerShdw>
            </a:effectLst>
          </p:spPr>
        </p:pic>
        <p:grpSp>
          <p:nvGrpSpPr>
            <p:cNvPr id="25" name="Group 24">
              <a:extLst>
                <a:ext uri="{FF2B5EF4-FFF2-40B4-BE49-F238E27FC236}">
                  <a16:creationId xmlns:a16="http://schemas.microsoft.com/office/drawing/2014/main" id="{E5710894-D0BE-6444-B559-5134525F142C}"/>
                </a:ext>
              </a:extLst>
            </p:cNvPr>
            <p:cNvGrpSpPr/>
            <p:nvPr/>
          </p:nvGrpSpPr>
          <p:grpSpPr>
            <a:xfrm>
              <a:off x="234254" y="4124662"/>
              <a:ext cx="3065537" cy="1366528"/>
              <a:chOff x="8238567" y="5334768"/>
              <a:chExt cx="3065537" cy="1366528"/>
            </a:xfrm>
          </p:grpSpPr>
          <p:sp>
            <p:nvSpPr>
              <p:cNvPr id="27" name="Rectangle 26">
                <a:extLst>
                  <a:ext uri="{FF2B5EF4-FFF2-40B4-BE49-F238E27FC236}">
                    <a16:creationId xmlns:a16="http://schemas.microsoft.com/office/drawing/2014/main" id="{39C508EB-1ACB-6E44-B2D1-34A372B5FCA0}"/>
                  </a:ext>
                </a:extLst>
              </p:cNvPr>
              <p:cNvSpPr/>
              <p:nvPr/>
            </p:nvSpPr>
            <p:spPr>
              <a:xfrm>
                <a:off x="8754536" y="5334768"/>
                <a:ext cx="2549568" cy="1366528"/>
              </a:xfrm>
              <a:prstGeom prst="rect">
                <a:avLst/>
              </a:prstGeom>
            </p:spPr>
            <p:txBody>
              <a:bodyPr wrap="square">
                <a:spAutoFit/>
              </a:bodyPr>
              <a:lstStyle/>
              <a:p>
                <a:pPr>
                  <a:lnSpc>
                    <a:spcPct val="90000"/>
                  </a:lnSpc>
                </a:pPr>
                <a:r>
                  <a:rPr lang="en-US" b="1" dirty="0">
                    <a:latin typeface="Arial" charset="0"/>
                    <a:ea typeface="Arial" charset="0"/>
                    <a:cs typeface="Arial" charset="0"/>
                  </a:rPr>
                  <a:t>Find Your Reservation</a:t>
                </a:r>
              </a:p>
              <a:p>
                <a:pPr>
                  <a:lnSpc>
                    <a:spcPct val="90000"/>
                  </a:lnSpc>
                </a:pPr>
                <a:r>
                  <a:rPr lang="en-US" sz="1400" dirty="0">
                    <a:latin typeface="Arial" charset="0"/>
                    <a:ea typeface="Arial" charset="0"/>
                    <a:cs typeface="Arial" charset="0"/>
                  </a:rPr>
                  <a:t>Find credit or loyalty card slot and insert card to find your reservation. Could also be a scan of itinerary bar code.</a:t>
                </a:r>
                <a:endParaRPr lang="en-US" sz="1400" dirty="0"/>
              </a:p>
            </p:txBody>
          </p:sp>
          <p:sp>
            <p:nvSpPr>
              <p:cNvPr id="28" name="Oval 27">
                <a:extLst>
                  <a:ext uri="{FF2B5EF4-FFF2-40B4-BE49-F238E27FC236}">
                    <a16:creationId xmlns:a16="http://schemas.microsoft.com/office/drawing/2014/main" id="{0F3FCA58-20FB-EE46-BB24-325C521A45B0}"/>
                  </a:ext>
                </a:extLst>
              </p:cNvPr>
              <p:cNvSpPr/>
              <p:nvPr/>
            </p:nvSpPr>
            <p:spPr>
              <a:xfrm>
                <a:off x="8238567" y="5346651"/>
                <a:ext cx="499672" cy="499672"/>
              </a:xfrm>
              <a:prstGeom prst="ellipse">
                <a:avLst/>
              </a:prstGeom>
              <a:solidFill>
                <a:srgbClr val="4B70FF"/>
              </a:solidFill>
              <a:ln w="38100">
                <a:solidFill>
                  <a:srgbClr val="5DD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charset="0"/>
                    <a:ea typeface="Arial" charset="0"/>
                    <a:cs typeface="Arial" charset="0"/>
                  </a:rPr>
                  <a:t>4</a:t>
                </a:r>
              </a:p>
            </p:txBody>
          </p:sp>
        </p:grpSp>
        <p:pic>
          <p:nvPicPr>
            <p:cNvPr id="26" name="Picture 25" descr="Card reader">
              <a:extLst>
                <a:ext uri="{FF2B5EF4-FFF2-40B4-BE49-F238E27FC236}">
                  <a16:creationId xmlns:a16="http://schemas.microsoft.com/office/drawing/2014/main" id="{A92B09D9-C5D4-704A-8278-AB3BF10C96C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644175" y="3030908"/>
              <a:ext cx="1014387" cy="1355473"/>
            </a:xfrm>
            <a:prstGeom prst="rect">
              <a:avLst/>
            </a:prstGeom>
            <a:ln w="38100">
              <a:solidFill>
                <a:schemeClr val="bg1"/>
              </a:solidFill>
            </a:ln>
            <a:effectLst>
              <a:outerShdw blurRad="63500" sx="102000" sy="102000" algn="ctr" rotWithShape="0">
                <a:prstClr val="black">
                  <a:alpha val="40000"/>
                </a:prstClr>
              </a:outerShdw>
            </a:effectLst>
          </p:spPr>
        </p:pic>
      </p:grpSp>
      <p:grpSp>
        <p:nvGrpSpPr>
          <p:cNvPr id="11" name="Group 10" descr="Fifth step is to view an interstitial screen, where a &quot;please wait&quot; message is displayed while the system attempts to find the user's reservation.  ">
            <a:extLst>
              <a:ext uri="{FF2B5EF4-FFF2-40B4-BE49-F238E27FC236}">
                <a16:creationId xmlns:a16="http://schemas.microsoft.com/office/drawing/2014/main" id="{0EC30B90-FB4F-CE4B-BC1D-A7ADC9D0ED97}"/>
              </a:ext>
            </a:extLst>
          </p:cNvPr>
          <p:cNvGrpSpPr/>
          <p:nvPr/>
        </p:nvGrpSpPr>
        <p:grpSpPr>
          <a:xfrm>
            <a:off x="4222253" y="2855048"/>
            <a:ext cx="3151839" cy="3168904"/>
            <a:chOff x="4222253" y="2855048"/>
            <a:chExt cx="3151839" cy="3168904"/>
          </a:xfrm>
        </p:grpSpPr>
        <p:pic>
          <p:nvPicPr>
            <p:cNvPr id="12" name="Picture 11" descr="Please wait screen shot">
              <a:extLst>
                <a:ext uri="{FF2B5EF4-FFF2-40B4-BE49-F238E27FC236}">
                  <a16:creationId xmlns:a16="http://schemas.microsoft.com/office/drawing/2014/main" id="{9CD8E5D2-FEE7-9743-9832-1455830AD1F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16853" y="2855048"/>
              <a:ext cx="2757239" cy="2067929"/>
            </a:xfrm>
            <a:prstGeom prst="rect">
              <a:avLst/>
            </a:prstGeom>
            <a:ln w="38100">
              <a:solidFill>
                <a:schemeClr val="bg1"/>
              </a:solidFill>
            </a:ln>
            <a:effectLst>
              <a:outerShdw blurRad="63500" sx="102000" sy="102000" algn="ctr" rotWithShape="0">
                <a:prstClr val="black">
                  <a:alpha val="40000"/>
                </a:prstClr>
              </a:outerShdw>
            </a:effectLst>
          </p:spPr>
        </p:pic>
        <p:grpSp>
          <p:nvGrpSpPr>
            <p:cNvPr id="13" name="Group 12">
              <a:extLst>
                <a:ext uri="{FF2B5EF4-FFF2-40B4-BE49-F238E27FC236}">
                  <a16:creationId xmlns:a16="http://schemas.microsoft.com/office/drawing/2014/main" id="{3E715F93-1732-7347-8800-9CE557AACEAB}"/>
                </a:ext>
              </a:extLst>
            </p:cNvPr>
            <p:cNvGrpSpPr/>
            <p:nvPr/>
          </p:nvGrpSpPr>
          <p:grpSpPr>
            <a:xfrm>
              <a:off x="4222253" y="5100622"/>
              <a:ext cx="3151839" cy="923330"/>
              <a:chOff x="8238567" y="5334768"/>
              <a:chExt cx="3151839" cy="923330"/>
            </a:xfrm>
          </p:grpSpPr>
          <p:sp>
            <p:nvSpPr>
              <p:cNvPr id="14" name="Rectangle 13">
                <a:extLst>
                  <a:ext uri="{FF2B5EF4-FFF2-40B4-BE49-F238E27FC236}">
                    <a16:creationId xmlns:a16="http://schemas.microsoft.com/office/drawing/2014/main" id="{D820E2E0-1CF8-EC4B-BFC5-4DCACA533A40}"/>
                  </a:ext>
                </a:extLst>
              </p:cNvPr>
              <p:cNvSpPr/>
              <p:nvPr/>
            </p:nvSpPr>
            <p:spPr>
              <a:xfrm>
                <a:off x="8754536" y="5334768"/>
                <a:ext cx="2635870" cy="923330"/>
              </a:xfrm>
              <a:prstGeom prst="rect">
                <a:avLst/>
              </a:prstGeom>
            </p:spPr>
            <p:txBody>
              <a:bodyPr wrap="square">
                <a:spAutoFit/>
              </a:bodyPr>
              <a:lstStyle/>
              <a:p>
                <a:pPr>
                  <a:lnSpc>
                    <a:spcPct val="90000"/>
                  </a:lnSpc>
                </a:pPr>
                <a:r>
                  <a:rPr lang="en-US" b="1" dirty="0">
                    <a:latin typeface="Arial" charset="0"/>
                    <a:ea typeface="Arial" charset="0"/>
                    <a:cs typeface="Arial" charset="0"/>
                  </a:rPr>
                  <a:t>Interstitial Screen</a:t>
                </a:r>
              </a:p>
              <a:p>
                <a:pPr>
                  <a:lnSpc>
                    <a:spcPct val="90000"/>
                  </a:lnSpc>
                </a:pPr>
                <a:r>
                  <a:rPr lang="en-US" sz="1400" dirty="0">
                    <a:latin typeface="Arial" charset="0"/>
                    <a:ea typeface="Arial" charset="0"/>
                    <a:cs typeface="Arial" charset="0"/>
                  </a:rPr>
                  <a:t>System attempts to find the user’s reservation, user asked to wait (on-screen, speech)</a:t>
                </a:r>
                <a:endParaRPr lang="en-US" sz="1400" dirty="0"/>
              </a:p>
            </p:txBody>
          </p:sp>
          <p:sp>
            <p:nvSpPr>
              <p:cNvPr id="15" name="Oval 14">
                <a:extLst>
                  <a:ext uri="{FF2B5EF4-FFF2-40B4-BE49-F238E27FC236}">
                    <a16:creationId xmlns:a16="http://schemas.microsoft.com/office/drawing/2014/main" id="{E17D0306-AEB4-884A-B2F2-56979D6D9338}"/>
                  </a:ext>
                </a:extLst>
              </p:cNvPr>
              <p:cNvSpPr/>
              <p:nvPr/>
            </p:nvSpPr>
            <p:spPr>
              <a:xfrm>
                <a:off x="8238567" y="5346651"/>
                <a:ext cx="499672" cy="499672"/>
              </a:xfrm>
              <a:prstGeom prst="ellipse">
                <a:avLst/>
              </a:prstGeom>
              <a:solidFill>
                <a:srgbClr val="4B70FF"/>
              </a:solidFill>
              <a:ln w="38100">
                <a:solidFill>
                  <a:srgbClr val="5DD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charset="0"/>
                    <a:ea typeface="Arial" charset="0"/>
                    <a:cs typeface="Arial" charset="0"/>
                  </a:rPr>
                  <a:t>5</a:t>
                </a:r>
              </a:p>
            </p:txBody>
          </p:sp>
        </p:grpSp>
      </p:grpSp>
      <p:grpSp>
        <p:nvGrpSpPr>
          <p:cNvPr id="16" name="Group 15" descr="The sixth step is to enter a reservation confirmation number. This is required because the system was not able to find the reservation using the card swiped in the reader.  So, the user utilizes accessibility keypad and speech to input an alphanumeric record locator.">
            <a:extLst>
              <a:ext uri="{FF2B5EF4-FFF2-40B4-BE49-F238E27FC236}">
                <a16:creationId xmlns:a16="http://schemas.microsoft.com/office/drawing/2014/main" id="{77A08E10-2D01-C64E-AE41-5F32974FEE40}"/>
              </a:ext>
            </a:extLst>
          </p:cNvPr>
          <p:cNvGrpSpPr/>
          <p:nvPr/>
        </p:nvGrpSpPr>
        <p:grpSpPr>
          <a:xfrm>
            <a:off x="8175577" y="1765363"/>
            <a:ext cx="3643725" cy="3615028"/>
            <a:chOff x="8175577" y="1765363"/>
            <a:chExt cx="3643725" cy="3615028"/>
          </a:xfrm>
        </p:grpSpPr>
        <p:pic>
          <p:nvPicPr>
            <p:cNvPr id="17" name="Picture 16" descr="Screen shot - find a reservation using record locator">
              <a:extLst>
                <a:ext uri="{FF2B5EF4-FFF2-40B4-BE49-F238E27FC236}">
                  <a16:creationId xmlns:a16="http://schemas.microsoft.com/office/drawing/2014/main" id="{17724CAE-190E-E441-B336-0668711129F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587026" y="1765363"/>
              <a:ext cx="2825312" cy="2064361"/>
            </a:xfrm>
            <a:prstGeom prst="rect">
              <a:avLst/>
            </a:prstGeom>
            <a:ln w="38100">
              <a:solidFill>
                <a:schemeClr val="bg1"/>
              </a:solidFill>
            </a:ln>
            <a:effectLst>
              <a:outerShdw blurRad="63500" sx="102000" sy="102000" algn="ctr" rotWithShape="0">
                <a:prstClr val="black">
                  <a:alpha val="40000"/>
                </a:prstClr>
              </a:outerShdw>
            </a:effectLst>
          </p:spPr>
        </p:pic>
        <p:grpSp>
          <p:nvGrpSpPr>
            <p:cNvPr id="18" name="Group 17">
              <a:extLst>
                <a:ext uri="{FF2B5EF4-FFF2-40B4-BE49-F238E27FC236}">
                  <a16:creationId xmlns:a16="http://schemas.microsoft.com/office/drawing/2014/main" id="{A9D026D8-15B3-0E46-8BC8-CC10A6C3D472}"/>
                </a:ext>
              </a:extLst>
            </p:cNvPr>
            <p:cNvGrpSpPr/>
            <p:nvPr/>
          </p:nvGrpSpPr>
          <p:grpSpPr>
            <a:xfrm>
              <a:off x="8175577" y="3041913"/>
              <a:ext cx="3643725" cy="2338478"/>
              <a:chOff x="8238567" y="4362818"/>
              <a:chExt cx="3643725" cy="2338478"/>
            </a:xfrm>
          </p:grpSpPr>
          <p:sp>
            <p:nvSpPr>
              <p:cNvPr id="19" name="Rectangle 18">
                <a:extLst>
                  <a:ext uri="{FF2B5EF4-FFF2-40B4-BE49-F238E27FC236}">
                    <a16:creationId xmlns:a16="http://schemas.microsoft.com/office/drawing/2014/main" id="{71D1A8F6-9D6B-2E47-B9EB-104E951A5FBE}"/>
                  </a:ext>
                </a:extLst>
              </p:cNvPr>
              <p:cNvSpPr/>
              <p:nvPr/>
            </p:nvSpPr>
            <p:spPr>
              <a:xfrm>
                <a:off x="8754536" y="5334768"/>
                <a:ext cx="2924708" cy="1366528"/>
              </a:xfrm>
              <a:prstGeom prst="rect">
                <a:avLst/>
              </a:prstGeom>
            </p:spPr>
            <p:txBody>
              <a:bodyPr wrap="square">
                <a:spAutoFit/>
              </a:bodyPr>
              <a:lstStyle/>
              <a:p>
                <a:pPr>
                  <a:lnSpc>
                    <a:spcPct val="90000"/>
                  </a:lnSpc>
                </a:pPr>
                <a:r>
                  <a:rPr lang="en-US" b="1" dirty="0">
                    <a:latin typeface="Arial" charset="0"/>
                    <a:ea typeface="Arial" charset="0"/>
                    <a:cs typeface="Arial" charset="0"/>
                  </a:rPr>
                  <a:t>Enter Reservation Confirmation </a:t>
                </a:r>
              </a:p>
              <a:p>
                <a:pPr>
                  <a:lnSpc>
                    <a:spcPct val="90000"/>
                  </a:lnSpc>
                </a:pPr>
                <a:r>
                  <a:rPr lang="en-US" sz="1400" dirty="0">
                    <a:latin typeface="Arial" charset="0"/>
                    <a:ea typeface="Arial" charset="0"/>
                    <a:cs typeface="Arial" charset="0"/>
                  </a:rPr>
                  <a:t>System not able to find reservation using card so user utilizes access keypad and speech output to enter their record locator into a text field.</a:t>
                </a:r>
                <a:endParaRPr lang="en-US" sz="1400" dirty="0"/>
              </a:p>
            </p:txBody>
          </p:sp>
          <p:sp>
            <p:nvSpPr>
              <p:cNvPr id="20" name="Oval 19">
                <a:extLst>
                  <a:ext uri="{FF2B5EF4-FFF2-40B4-BE49-F238E27FC236}">
                    <a16:creationId xmlns:a16="http://schemas.microsoft.com/office/drawing/2014/main" id="{5EB28F50-000D-6449-8161-2BC2A9E28281}"/>
                  </a:ext>
                </a:extLst>
              </p:cNvPr>
              <p:cNvSpPr/>
              <p:nvPr/>
            </p:nvSpPr>
            <p:spPr>
              <a:xfrm>
                <a:off x="8238567" y="5346651"/>
                <a:ext cx="499672" cy="499672"/>
              </a:xfrm>
              <a:prstGeom prst="ellipse">
                <a:avLst/>
              </a:prstGeom>
              <a:solidFill>
                <a:srgbClr val="4B70FF"/>
              </a:solidFill>
              <a:ln w="38100">
                <a:solidFill>
                  <a:srgbClr val="5DD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charset="0"/>
                    <a:ea typeface="Arial" charset="0"/>
                    <a:cs typeface="Arial" charset="0"/>
                  </a:rPr>
                  <a:t>6</a:t>
                </a:r>
              </a:p>
            </p:txBody>
          </p:sp>
          <p:pic>
            <p:nvPicPr>
              <p:cNvPr id="21" name="Picture 20" descr="Close up of NCR TouchPoint UNav keypad">
                <a:extLst>
                  <a:ext uri="{FF2B5EF4-FFF2-40B4-BE49-F238E27FC236}">
                    <a16:creationId xmlns:a16="http://schemas.microsoft.com/office/drawing/2014/main" id="{F233477B-2348-3B43-91B7-D4AF1DA0FF4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0378087" y="4362818"/>
                <a:ext cx="1470103" cy="995138"/>
              </a:xfrm>
              <a:prstGeom prst="rect">
                <a:avLst/>
              </a:prstGeom>
              <a:ln w="38100">
                <a:solidFill>
                  <a:schemeClr val="bg1"/>
                </a:solidFill>
              </a:ln>
              <a:effectLst>
                <a:outerShdw blurRad="63500" sx="102000" sy="102000" algn="ctr" rotWithShape="0">
                  <a:prstClr val="black">
                    <a:alpha val="40000"/>
                  </a:prstClr>
                </a:outerShdw>
              </a:effectLst>
            </p:spPr>
          </p:pic>
          <p:pic>
            <p:nvPicPr>
              <p:cNvPr id="22" name="Picture 21" descr="Pointing finger icon">
                <a:extLst>
                  <a:ext uri="{FF2B5EF4-FFF2-40B4-BE49-F238E27FC236}">
                    <a16:creationId xmlns:a16="http://schemas.microsoft.com/office/drawing/2014/main" id="{E6149362-1719-D944-AE9A-F7F29D638B79}"/>
                  </a:ext>
                </a:extLst>
              </p:cNvPr>
              <p:cNvPicPr>
                <a:picLocks noChangeAspect="1"/>
              </p:cNvPicPr>
              <p:nvPr/>
            </p:nvPicPr>
            <p:blipFill>
              <a:blip r:embed="rId9"/>
              <a:stretch>
                <a:fillRect/>
              </a:stretch>
            </p:blipFill>
            <p:spPr>
              <a:xfrm rot="20925237">
                <a:off x="10722361" y="4657042"/>
                <a:ext cx="1159931" cy="1353253"/>
              </a:xfrm>
              <a:prstGeom prst="rect">
                <a:avLst/>
              </a:prstGeom>
              <a:effectLst>
                <a:outerShdw blurRad="63500" sx="102000" sy="102000" algn="ctr" rotWithShape="0">
                  <a:prstClr val="black">
                    <a:alpha val="40000"/>
                  </a:prstClr>
                </a:outerShdw>
              </a:effectLst>
            </p:spPr>
          </p:pic>
        </p:grpSp>
      </p:grpSp>
      <p:sp>
        <p:nvSpPr>
          <p:cNvPr id="10" name="Rectangle 9">
            <a:extLst>
              <a:ext uri="{FF2B5EF4-FFF2-40B4-BE49-F238E27FC236}">
                <a16:creationId xmlns:a16="http://schemas.microsoft.com/office/drawing/2014/main" id="{A0EB3044-9D13-7E4B-9F1C-66BD286605E7}"/>
              </a:ext>
            </a:extLst>
          </p:cNvPr>
          <p:cNvSpPr/>
          <p:nvPr/>
        </p:nvSpPr>
        <p:spPr>
          <a:xfrm>
            <a:off x="838199" y="6203490"/>
            <a:ext cx="4267199" cy="276999"/>
          </a:xfrm>
          <a:prstGeom prst="rect">
            <a:avLst/>
          </a:prstGeom>
        </p:spPr>
        <p:txBody>
          <a:bodyPr wrap="square">
            <a:spAutoFit/>
          </a:bodyPr>
          <a:lstStyle/>
          <a:p>
            <a:pPr eaLnBrk="0" hangingPunct="0">
              <a:spcBef>
                <a:spcPct val="20000"/>
              </a:spcBef>
            </a:pPr>
            <a:r>
              <a:rPr lang="en-US" sz="1200" i="1" kern="0" dirty="0">
                <a:solidFill>
                  <a:schemeClr val="bg2">
                    <a:lumMod val="50000"/>
                  </a:schemeClr>
                </a:solidFill>
                <a:latin typeface="Arial"/>
                <a:ea typeface="ＭＳ Ｐゴシック" charset="-128"/>
              </a:rPr>
              <a:t>Graphics: Bill Curtis-Davidson, NCR, Storm Interface</a:t>
            </a:r>
          </a:p>
        </p:txBody>
      </p:sp>
      <p:sp>
        <p:nvSpPr>
          <p:cNvPr id="5" name="Slide Number Placeholder 4"/>
          <p:cNvSpPr>
            <a:spLocks noGrp="1"/>
          </p:cNvSpPr>
          <p:nvPr>
            <p:ph type="sldNum" sz="quarter" idx="4"/>
          </p:nvPr>
        </p:nvSpPr>
        <p:spPr/>
        <p:txBody>
          <a:bodyPr/>
          <a:lstStyle/>
          <a:p>
            <a:fld id="{2030EA8A-DA75-3443-B9EE-A63E33F4F203}" type="slidenum">
              <a:rPr lang="en-US" smtClean="0"/>
              <a:pPr/>
              <a:t>9</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41156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rgbClr val="585858"/>
      </a:dk1>
      <a:lt1>
        <a:srgbClr val="FFFFFF"/>
      </a:lt1>
      <a:dk2>
        <a:srgbClr val="6B2B81"/>
      </a:dk2>
      <a:lt2>
        <a:srgbClr val="999999"/>
      </a:lt2>
      <a:accent1>
        <a:srgbClr val="552C9F"/>
      </a:accent1>
      <a:accent2>
        <a:srgbClr val="3359EC"/>
      </a:accent2>
      <a:accent3>
        <a:srgbClr val="5CD344"/>
      </a:accent3>
      <a:accent4>
        <a:srgbClr val="C11FE8"/>
      </a:accent4>
      <a:accent5>
        <a:srgbClr val="080281"/>
      </a:accent5>
      <a:accent6>
        <a:srgbClr val="EF6B11"/>
      </a:accent6>
      <a:hlink>
        <a:srgbClr val="2F10EA"/>
      </a:hlink>
      <a:folHlink>
        <a:srgbClr val="C90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6_9 Wide Final 2017" id="{A4412C4F-513A-AA4E-B60A-F611C69F7FB7}" vid="{81EEA3D4-B559-C044-A742-E1A05CFF71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14588</TotalTime>
  <Words>2515</Words>
  <Application>Microsoft Macintosh PowerPoint</Application>
  <PresentationFormat>Widescreen</PresentationFormat>
  <Paragraphs>268</Paragraphs>
  <Slides>22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ＭＳ Ｐゴシック</vt:lpstr>
      <vt:lpstr>Arial</vt:lpstr>
      <vt:lpstr>Arial Black</vt:lpstr>
      <vt:lpstr>Arial Regular</vt:lpstr>
      <vt:lpstr>Office Theme</vt:lpstr>
      <vt:lpstr>Ready for Take-Off! Designing ACAA Compliant Self-Service Kiosks</vt:lpstr>
      <vt:lpstr>Ready for Take-Off! </vt:lpstr>
      <vt:lpstr>State of the Industry</vt:lpstr>
      <vt:lpstr>State of the Industry – 10 Years Ago</vt:lpstr>
      <vt:lpstr>State of the Industry – 2018 </vt:lpstr>
      <vt:lpstr>State of the Industry – Looking to Future </vt:lpstr>
      <vt:lpstr>Improving the Accessible Kiosk UX</vt:lpstr>
      <vt:lpstr>Accessible Kiosk Design &amp; UX – Part 1</vt:lpstr>
      <vt:lpstr>Accessible Kiosk Design &amp; UX – Part 2</vt:lpstr>
      <vt:lpstr>Accessible Kiosk Design &amp; UX – Part 3</vt:lpstr>
      <vt:lpstr>Speech + Keypad UX: Key Interactions</vt:lpstr>
      <vt:lpstr>Speech + Keypad: Element-Level Interactions</vt:lpstr>
      <vt:lpstr>Urgent Areas for Accessible Kiosk Design</vt:lpstr>
      <vt:lpstr>Level Access Client Example</vt:lpstr>
      <vt:lpstr>Level Access Client Deliverables</vt:lpstr>
      <vt:lpstr>Accessible Kiosk Style Guide</vt:lpstr>
      <vt:lpstr>Implications for Airline Programs</vt:lpstr>
      <vt:lpstr>Airline Kiosk Life Cycle Implications</vt:lpstr>
      <vt:lpstr>Airline Digital Accessibility Implications</vt:lpstr>
      <vt:lpstr>Q&amp;A and Resources</vt:lpstr>
      <vt:lpstr>Resources</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Tap To Add Title Lorem Ipsum</dc:title>
  <dc:creator>Bill Curtis-Davidson</dc:creator>
  <cp:lastModifiedBy>Kristin Heineman</cp:lastModifiedBy>
  <cp:revision>222</cp:revision>
  <cp:lastPrinted>2016-10-05T18:53:11Z</cp:lastPrinted>
  <dcterms:created xsi:type="dcterms:W3CDTF">2018-01-21T19:24:01Z</dcterms:created>
  <dcterms:modified xsi:type="dcterms:W3CDTF">2018-03-21T15:37:08Z</dcterms:modified>
</cp:coreProperties>
</file>